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12" r:id="rId36"/>
    <p:sldId id="291" r:id="rId37"/>
    <p:sldId id="292" r:id="rId38"/>
    <p:sldId id="293" r:id="rId39"/>
    <p:sldId id="315" r:id="rId40"/>
    <p:sldId id="294" r:id="rId41"/>
    <p:sldId id="295" r:id="rId42"/>
    <p:sldId id="296" r:id="rId43"/>
    <p:sldId id="317" r:id="rId44"/>
    <p:sldId id="314" r:id="rId45"/>
    <p:sldId id="313" r:id="rId46"/>
    <p:sldId id="297" r:id="rId47"/>
    <p:sldId id="298" r:id="rId48"/>
    <p:sldId id="316" r:id="rId49"/>
    <p:sldId id="299" r:id="rId50"/>
    <p:sldId id="301" r:id="rId51"/>
    <p:sldId id="308" r:id="rId52"/>
    <p:sldId id="309" r:id="rId53"/>
    <p:sldId id="310" r:id="rId54"/>
    <p:sldId id="311"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00" r:id="rId68"/>
    <p:sldId id="302" r:id="rId69"/>
    <p:sldId id="304"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433" autoAdjust="0"/>
    <p:restoredTop sz="94660"/>
  </p:normalViewPr>
  <p:slideViewPr>
    <p:cSldViewPr>
      <p:cViewPr varScale="1">
        <p:scale>
          <a:sx n="86" d="100"/>
          <a:sy n="86" d="100"/>
        </p:scale>
        <p:origin x="-150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0A6193-97E3-4182-8634-4CF074CCD4CE}" type="datetimeFigureOut">
              <a:rPr lang="en-US" smtClean="0"/>
              <a:t>9/20/2019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8EB567-92F4-4B0A-B4E9-7934D8ED482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1E6590FD-CCE0-4A0B-B226-02F4550875F1}" type="slidenum">
              <a:rPr lang="en-US"/>
              <a:pPr/>
              <a:t>43</a:t>
            </a:fld>
            <a:endParaRPr lang="en-US"/>
          </a:p>
        </p:txBody>
      </p:sp>
      <p:sp>
        <p:nvSpPr>
          <p:cNvPr id="46082" name="Rectangle 2"/>
          <p:cNvSpPr>
            <a:spLocks noChangeArrowheads="1" noTextEdit="1"/>
          </p:cNvSpPr>
          <p:nvPr>
            <p:ph type="sldImg"/>
          </p:nvPr>
        </p:nvSpPr>
        <p:spPr>
          <a:ln/>
        </p:spPr>
      </p:sp>
      <p:sp>
        <p:nvSpPr>
          <p:cNvPr id="46083" name="Rectangle 3"/>
          <p:cNvSpPr>
            <a:spLocks noGrp="1" noChangeArrowheads="1"/>
          </p:cNvSpPr>
          <p:nvPr>
            <p:ph type="body" idx="1"/>
          </p:nvPr>
        </p:nvSpPr>
        <p:spPr/>
        <p:txBody>
          <a:bodyPr/>
          <a:lstStyle/>
          <a:p>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8DE113FE-4A3D-445D-A3BE-AAC1AB1150D2}" type="slidenum">
              <a:rPr lang="en-US"/>
              <a:pPr/>
              <a:t>55</a:t>
            </a:fld>
            <a:endParaRPr lang="en-US"/>
          </a:p>
        </p:txBody>
      </p:sp>
      <p:sp>
        <p:nvSpPr>
          <p:cNvPr id="52226" name="Rectangle 2"/>
          <p:cNvSpPr>
            <a:spLocks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565BC4-ABFF-4CD4-949B-6619C05279CF}" type="datetimeFigureOut">
              <a:rPr lang="en-US" smtClean="0"/>
              <a:pPr/>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5BC4-ABFF-4CD4-949B-6619C05279CF}" type="datetimeFigureOut">
              <a:rPr lang="en-US" smtClean="0"/>
              <a:pPr/>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5BC4-ABFF-4CD4-949B-6619C05279CF}" type="datetimeFigureOut">
              <a:rPr lang="en-US" smtClean="0"/>
              <a:pPr/>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150938" y="214313"/>
            <a:ext cx="7791450" cy="1460500"/>
          </a:xfrm>
        </p:spPr>
        <p:txBody>
          <a:bodyPr/>
          <a:lstStyle/>
          <a:p>
            <a:r>
              <a:rPr lang="en-US" smtClean="0"/>
              <a:t>Click to edit Master title style</a:t>
            </a:r>
            <a:endParaRPr lang="en-US"/>
          </a:p>
        </p:txBody>
      </p:sp>
      <p:sp>
        <p:nvSpPr>
          <p:cNvPr id="3" name="Rectangle 10"/>
          <p:cNvSpPr>
            <a:spLocks noGrp="1" noChangeArrowheads="1"/>
          </p:cNvSpPr>
          <p:nvPr>
            <p:ph type="dt" idx="10"/>
          </p:nvPr>
        </p:nvSpPr>
        <p:spPr>
          <a:ln/>
        </p:spPr>
        <p:txBody>
          <a:bodyPr/>
          <a:lstStyle>
            <a:lvl1pPr>
              <a:defRPr/>
            </a:lvl1pPr>
          </a:lstStyle>
          <a:p>
            <a:pPr>
              <a:defRPr/>
            </a:pPr>
            <a:endParaRPr lang="en-GB"/>
          </a:p>
        </p:txBody>
      </p:sp>
      <p:sp>
        <p:nvSpPr>
          <p:cNvPr id="4" name="Rectangle 11"/>
          <p:cNvSpPr>
            <a:spLocks noGrp="1" noChangeArrowheads="1"/>
          </p:cNvSpPr>
          <p:nvPr>
            <p:ph type="sldNum" idx="11"/>
          </p:nvPr>
        </p:nvSpPr>
        <p:spPr>
          <a:ln/>
        </p:spPr>
        <p:txBody>
          <a:bodyPr/>
          <a:lstStyle>
            <a:lvl1pPr>
              <a:defRPr/>
            </a:lvl1pPr>
          </a:lstStyle>
          <a:p>
            <a:fld id="{1725223D-DE16-404D-A58E-851285106221}" type="slidenum">
              <a:rPr lang="en-GB" altLang="en-US"/>
              <a:pPr/>
              <a:t>‹#›</a:t>
            </a:fld>
            <a:endParaRPr lang="en-GB"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565BC4-ABFF-4CD4-949B-6619C05279CF}" type="datetimeFigureOut">
              <a:rPr lang="en-US" smtClean="0"/>
              <a:pPr/>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565BC4-ABFF-4CD4-949B-6619C05279CF}" type="datetimeFigureOut">
              <a:rPr lang="en-US" smtClean="0"/>
              <a:pPr/>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565BC4-ABFF-4CD4-949B-6619C05279CF}" type="datetimeFigureOut">
              <a:rPr lang="en-US" smtClean="0"/>
              <a:pPr/>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565BC4-ABFF-4CD4-949B-6619C05279CF}" type="datetimeFigureOut">
              <a:rPr lang="en-US" smtClean="0"/>
              <a:pPr/>
              <a:t>9/20/2019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565BC4-ABFF-4CD4-949B-6619C05279CF}" type="datetimeFigureOut">
              <a:rPr lang="en-US" smtClean="0"/>
              <a:pPr/>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65BC4-ABFF-4CD4-949B-6619C05279CF}" type="datetimeFigureOut">
              <a:rPr lang="en-US" smtClean="0"/>
              <a:pPr/>
              <a:t>9/20/2019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65BC4-ABFF-4CD4-949B-6619C05279CF}" type="datetimeFigureOut">
              <a:rPr lang="en-US" smtClean="0"/>
              <a:pPr/>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8565BC4-ABFF-4CD4-949B-6619C05279CF}" type="datetimeFigureOut">
              <a:rPr lang="en-US" smtClean="0"/>
              <a:pPr/>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249E513-694C-412E-A9F0-AA4B4198884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65BC4-ABFF-4CD4-949B-6619C05279CF}" type="datetimeFigureOut">
              <a:rPr lang="en-US" smtClean="0"/>
              <a:pPr/>
              <a:t>9/20/2019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49E513-694C-412E-A9F0-AA4B4198884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1"/>
            <a:ext cx="7772400" cy="2228850"/>
          </a:xfrm>
        </p:spPr>
        <p:txBody>
          <a:bodyPr>
            <a:normAutofit fontScale="90000"/>
          </a:bodyPr>
          <a:lstStyle/>
          <a:p>
            <a:r>
              <a:rPr lang="en-US" sz="8000" dirty="0">
                <a:latin typeface="Times New Roman" pitchFamily="18" charset="0"/>
                <a:cs typeface="Times New Roman" pitchFamily="18" charset="0"/>
              </a:rPr>
              <a:t>Survey of software </a:t>
            </a:r>
            <a:r>
              <a:rPr lang="en-US" sz="8000" dirty="0" smtClean="0">
                <a:latin typeface="Times New Roman" pitchFamily="18" charset="0"/>
                <a:cs typeface="Times New Roman" pitchFamily="18" charset="0"/>
              </a:rPr>
              <a:t>architectures</a:t>
            </a:r>
            <a:r>
              <a:rPr lang="en-US" dirty="0"/>
              <a:t/>
            </a:r>
            <a:br>
              <a:rPr lang="en-US" dirty="0"/>
            </a:br>
            <a:endParaRPr lang="en-US" dirty="0"/>
          </a:p>
        </p:txBody>
      </p:sp>
      <p:sp>
        <p:nvSpPr>
          <p:cNvPr id="3" name="Subtitle 2"/>
          <p:cNvSpPr>
            <a:spLocks noGrp="1"/>
          </p:cNvSpPr>
          <p:nvPr>
            <p:ph type="subTitle" idx="1"/>
          </p:nvPr>
        </p:nvSpPr>
        <p:spPr/>
        <p:txBody>
          <a:bodyPr/>
          <a:lstStyle/>
          <a:p>
            <a:r>
              <a:rPr lang="en-US" dirty="0" smtClean="0"/>
              <a:t>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round robin</a:t>
            </a:r>
          </a:p>
        </p:txBody>
      </p:sp>
      <p:sp>
        <p:nvSpPr>
          <p:cNvPr id="3" name="Content Placeholder 2"/>
          <p:cNvSpPr>
            <a:spLocks noGrp="1"/>
          </p:cNvSpPr>
          <p:nvPr>
            <p:ph idx="1"/>
          </p:nvPr>
        </p:nvSpPr>
        <p:spPr>
          <a:xfrm>
            <a:off x="533400" y="2362200"/>
            <a:ext cx="8229600" cy="3429000"/>
          </a:xfrm>
        </p:spPr>
        <p:txBody>
          <a:bodyPr>
            <a:normAutofit/>
          </a:bodyPr>
          <a:lstStyle/>
          <a:p>
            <a:pPr algn="just">
              <a:buNone/>
            </a:pPr>
            <a:r>
              <a:rPr lang="en-US" dirty="0"/>
              <a:t>• If you need fast </a:t>
            </a:r>
            <a:r>
              <a:rPr lang="en-US" dirty="0" smtClean="0"/>
              <a:t>response time </a:t>
            </a:r>
            <a:r>
              <a:rPr lang="en-US" dirty="0"/>
              <a:t>round robin is not the way to go</a:t>
            </a:r>
          </a:p>
          <a:p>
            <a:pPr algn="just">
              <a:buNone/>
            </a:pPr>
            <a:r>
              <a:rPr lang="en-US" dirty="0"/>
              <a:t>• Slow system response</a:t>
            </a:r>
          </a:p>
          <a:p>
            <a:pPr algn="just">
              <a:buNone/>
            </a:pPr>
            <a:r>
              <a:rPr lang="en-US" dirty="0"/>
              <a:t>• Round robin is a </a:t>
            </a:r>
            <a:r>
              <a:rPr lang="en-US" dirty="0" smtClean="0"/>
              <a:t>fragile architecture(</a:t>
            </a:r>
            <a:r>
              <a:rPr lang="en-US" dirty="0"/>
              <a:t>Adding a single additional device may break </a:t>
            </a:r>
            <a:r>
              <a:rPr lang="en-US" dirty="0" smtClean="0"/>
              <a:t>everything)</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with interrupts</a:t>
            </a:r>
          </a:p>
        </p:txBody>
      </p:sp>
      <p:pic>
        <p:nvPicPr>
          <p:cNvPr id="4" name="Content Placeholder 3" descr="Type_2_Operating_System.gif"/>
          <p:cNvPicPr>
            <a:picLocks noGrp="1" noChangeAspect="1"/>
          </p:cNvPicPr>
          <p:nvPr>
            <p:ph idx="1"/>
          </p:nvPr>
        </p:nvPicPr>
        <p:blipFill>
          <a:blip r:embed="rId2"/>
          <a:stretch>
            <a:fillRect/>
          </a:stretch>
        </p:blipFill>
        <p:spPr>
          <a:xfrm>
            <a:off x="685800" y="1676400"/>
            <a:ext cx="7467599" cy="4434681"/>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 robin with interrupts</a:t>
            </a:r>
            <a:endParaRPr lang="en-US" dirty="0"/>
          </a:p>
        </p:txBody>
      </p:sp>
      <p:sp>
        <p:nvSpPr>
          <p:cNvPr id="3" name="Content Placeholder 2"/>
          <p:cNvSpPr>
            <a:spLocks noGrp="1"/>
          </p:cNvSpPr>
          <p:nvPr>
            <p:ph idx="1"/>
          </p:nvPr>
        </p:nvSpPr>
        <p:spPr/>
        <p:txBody>
          <a:bodyPr>
            <a:normAutofit fontScale="92500" lnSpcReduction="10000"/>
          </a:bodyPr>
          <a:lstStyle/>
          <a:p>
            <a:pPr algn="just"/>
            <a:r>
              <a:rPr lang="en-US" dirty="0" smtClean="0"/>
              <a:t>The Round-robin Scheduler with Interrupts is the most common form of small operating system. It is enormously flexible and provides fast response to external hardware signals with guaranteed internal time management.</a:t>
            </a:r>
          </a:p>
          <a:p>
            <a:pPr algn="just">
              <a:buNone/>
            </a:pPr>
            <a:endParaRPr lang="en-US" dirty="0" smtClean="0"/>
          </a:p>
          <a:p>
            <a:pPr algn="just"/>
            <a:r>
              <a:rPr lang="en-US" dirty="0" smtClean="0"/>
              <a:t>For small systems up to 10K lines of code this format of operating system is our usual starting point because there is almost nothing it won’t handle if designed correctly</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 robin with interrupts</a:t>
            </a:r>
            <a:endParaRPr lang="en-US" dirty="0"/>
          </a:p>
        </p:txBody>
      </p:sp>
      <p:sp>
        <p:nvSpPr>
          <p:cNvPr id="3" name="Content Placeholder 2"/>
          <p:cNvSpPr>
            <a:spLocks noGrp="1"/>
          </p:cNvSpPr>
          <p:nvPr>
            <p:ph idx="1"/>
          </p:nvPr>
        </p:nvSpPr>
        <p:spPr>
          <a:xfrm>
            <a:off x="457200" y="1600200"/>
            <a:ext cx="8458200" cy="4724400"/>
          </a:xfrm>
        </p:spPr>
        <p:txBody>
          <a:bodyPr>
            <a:normAutofit lnSpcReduction="10000"/>
          </a:bodyPr>
          <a:lstStyle/>
          <a:p>
            <a:pPr algn="just"/>
            <a:r>
              <a:rPr lang="en-US" dirty="0" smtClean="0"/>
              <a:t>Interrupt routines deal with the very urgent needs of the hardware and then set flags.</a:t>
            </a:r>
          </a:p>
          <a:p>
            <a:pPr algn="just"/>
            <a:endParaRPr lang="en-US" dirty="0" smtClean="0"/>
          </a:p>
          <a:p>
            <a:pPr algn="just">
              <a:buNone/>
            </a:pPr>
            <a:r>
              <a:rPr lang="en-US" dirty="0" smtClean="0"/>
              <a:t>• The main loop polls the flags and does any follow-up processing required by the interrupts.</a:t>
            </a:r>
          </a:p>
          <a:p>
            <a:pPr algn="just">
              <a:buNone/>
            </a:pPr>
            <a:endParaRPr lang="en-US" dirty="0" smtClean="0"/>
          </a:p>
          <a:p>
            <a:pPr algn="just">
              <a:buNone/>
            </a:pPr>
            <a:r>
              <a:rPr lang="en-US" dirty="0" smtClean="0"/>
              <a:t>• This architecture gives you more control over priorities, since the processor can now stop the main loop and resolve the interrupts.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Comparing round robin with</a:t>
            </a:r>
            <a:br>
              <a:rPr lang="en-US" dirty="0" smtClean="0"/>
            </a:br>
            <a:r>
              <a:rPr lang="en-US" dirty="0" smtClean="0"/>
              <a:t>interrupts and without interrupts</a:t>
            </a:r>
            <a:endParaRPr lang="en-US" dirty="0"/>
          </a:p>
        </p:txBody>
      </p:sp>
      <p:sp>
        <p:nvSpPr>
          <p:cNvPr id="5" name="Content Placeholder 4"/>
          <p:cNvSpPr>
            <a:spLocks noGrp="1"/>
          </p:cNvSpPr>
          <p:nvPr>
            <p:ph sz="half" idx="1"/>
          </p:nvPr>
        </p:nvSpPr>
        <p:spPr>
          <a:xfrm>
            <a:off x="457200" y="1600200"/>
            <a:ext cx="5334000" cy="4525963"/>
          </a:xfrm>
        </p:spPr>
        <p:txBody>
          <a:bodyPr>
            <a:normAutofit/>
          </a:bodyPr>
          <a:lstStyle/>
          <a:p>
            <a:pPr>
              <a:buNone/>
            </a:pPr>
            <a:r>
              <a:rPr lang="en-US" dirty="0" smtClean="0"/>
              <a:t>• Advantages: Same advantages of use interrupts over polling (priority control).</a:t>
            </a:r>
          </a:p>
          <a:p>
            <a:pPr>
              <a:buNone/>
            </a:pPr>
            <a:endParaRPr lang="en-US" dirty="0" smtClean="0"/>
          </a:p>
          <a:p>
            <a:pPr>
              <a:buNone/>
            </a:pPr>
            <a:r>
              <a:rPr lang="en-US" dirty="0" smtClean="0"/>
              <a:t>• Disadvantages: a lot of data is shared amongst many different interrupt routines which will potentially create shared data problems.</a:t>
            </a:r>
            <a:endParaRPr lang="en-US" dirty="0"/>
          </a:p>
        </p:txBody>
      </p:sp>
      <p:pic>
        <p:nvPicPr>
          <p:cNvPr id="1026" name="Picture 2"/>
          <p:cNvPicPr>
            <a:picLocks noGrp="1" noChangeAspect="1" noChangeArrowheads="1"/>
          </p:cNvPicPr>
          <p:nvPr>
            <p:ph sz="half" idx="2"/>
          </p:nvPr>
        </p:nvPicPr>
        <p:blipFill>
          <a:blip r:embed="rId2"/>
          <a:srcRect/>
          <a:stretch>
            <a:fillRect/>
          </a:stretch>
        </p:blipFill>
        <p:spPr bwMode="auto">
          <a:xfrm>
            <a:off x="5943600" y="1600200"/>
            <a:ext cx="27432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Round robin with interrupts example</a:t>
            </a:r>
            <a:endParaRPr lang="en-US" dirty="0"/>
          </a:p>
        </p:txBody>
      </p:sp>
      <p:sp>
        <p:nvSpPr>
          <p:cNvPr id="7" name="Content Placeholder 6"/>
          <p:cNvSpPr>
            <a:spLocks noGrp="1"/>
          </p:cNvSpPr>
          <p:nvPr>
            <p:ph sz="half" idx="1"/>
          </p:nvPr>
        </p:nvSpPr>
        <p:spPr>
          <a:xfrm>
            <a:off x="457200" y="1447800"/>
            <a:ext cx="4038600" cy="4800600"/>
          </a:xfrm>
        </p:spPr>
        <p:txBody>
          <a:bodyPr>
            <a:normAutofit fontScale="55000" lnSpcReduction="20000"/>
          </a:bodyPr>
          <a:lstStyle/>
          <a:p>
            <a:pPr>
              <a:buNone/>
            </a:pPr>
            <a:r>
              <a:rPr lang="en-US" dirty="0" smtClean="0"/>
              <a:t>BOOL </a:t>
            </a:r>
            <a:r>
              <a:rPr lang="en-US" dirty="0" err="1" smtClean="0"/>
              <a:t>fDeviceA</a:t>
            </a:r>
            <a:r>
              <a:rPr lang="en-US" dirty="0" smtClean="0"/>
              <a:t> = FALSE;</a:t>
            </a:r>
          </a:p>
          <a:p>
            <a:pPr>
              <a:buNone/>
            </a:pPr>
            <a:r>
              <a:rPr lang="en-US" dirty="0" smtClean="0"/>
              <a:t>BOOL </a:t>
            </a:r>
            <a:r>
              <a:rPr lang="en-US" dirty="0" err="1" smtClean="0"/>
              <a:t>fDeviceB</a:t>
            </a:r>
            <a:r>
              <a:rPr lang="en-US" dirty="0" smtClean="0"/>
              <a:t> = FALSE;</a:t>
            </a:r>
          </a:p>
          <a:p>
            <a:pPr>
              <a:buNone/>
            </a:pPr>
            <a:r>
              <a:rPr lang="en-US" dirty="0" smtClean="0"/>
              <a:t>(...)</a:t>
            </a:r>
          </a:p>
          <a:p>
            <a:pPr>
              <a:buNone/>
            </a:pPr>
            <a:r>
              <a:rPr lang="en-US" dirty="0" smtClean="0"/>
              <a:t>BOOL </a:t>
            </a:r>
            <a:r>
              <a:rPr lang="en-US" dirty="0" err="1" smtClean="0"/>
              <a:t>fDeviceZ</a:t>
            </a:r>
            <a:r>
              <a:rPr lang="en-US" dirty="0" smtClean="0"/>
              <a:t> = FALSE;</a:t>
            </a:r>
          </a:p>
          <a:p>
            <a:pPr>
              <a:buNone/>
            </a:pPr>
            <a:r>
              <a:rPr lang="en-US" dirty="0" smtClean="0"/>
              <a:t>void interrupt </a:t>
            </a:r>
            <a:r>
              <a:rPr lang="en-US" dirty="0" err="1" smtClean="0"/>
              <a:t>vHandleDeviceA</a:t>
            </a:r>
            <a:r>
              <a:rPr lang="en-US" dirty="0" smtClean="0"/>
              <a:t> ()</a:t>
            </a:r>
          </a:p>
          <a:p>
            <a:pPr>
              <a:buNone/>
            </a:pPr>
            <a:r>
              <a:rPr lang="en-US" dirty="0" smtClean="0"/>
              <a:t>   {</a:t>
            </a:r>
          </a:p>
          <a:p>
            <a:pPr>
              <a:buNone/>
            </a:pPr>
            <a:r>
              <a:rPr lang="en-US" dirty="0" smtClean="0"/>
              <a:t>      !! Take care of I/O Device A</a:t>
            </a:r>
          </a:p>
          <a:p>
            <a:pPr>
              <a:buNone/>
            </a:pPr>
            <a:r>
              <a:rPr lang="en-US" dirty="0" smtClean="0"/>
              <a:t>      </a:t>
            </a:r>
            <a:r>
              <a:rPr lang="en-US" dirty="0" err="1" smtClean="0"/>
              <a:t>fDeviceA</a:t>
            </a:r>
            <a:r>
              <a:rPr lang="en-US" dirty="0" smtClean="0"/>
              <a:t> = TRUE;</a:t>
            </a:r>
          </a:p>
          <a:p>
            <a:pPr>
              <a:buNone/>
            </a:pPr>
            <a:r>
              <a:rPr lang="en-US" dirty="0" smtClean="0"/>
              <a:t>   }</a:t>
            </a:r>
          </a:p>
          <a:p>
            <a:pPr>
              <a:buNone/>
            </a:pPr>
            <a:r>
              <a:rPr lang="en-US" dirty="0" smtClean="0"/>
              <a:t>      void interrupt </a:t>
            </a:r>
            <a:r>
              <a:rPr lang="en-US" dirty="0" err="1" smtClean="0"/>
              <a:t>vHandleDeviceB</a:t>
            </a:r>
            <a:r>
              <a:rPr lang="en-US" dirty="0" smtClean="0"/>
              <a:t> ()</a:t>
            </a:r>
          </a:p>
          <a:p>
            <a:pPr>
              <a:buNone/>
            </a:pPr>
            <a:r>
              <a:rPr lang="en-US" dirty="0" smtClean="0"/>
              <a:t>   {</a:t>
            </a:r>
          </a:p>
          <a:p>
            <a:pPr>
              <a:buNone/>
            </a:pPr>
            <a:r>
              <a:rPr lang="en-US" dirty="0" smtClean="0"/>
              <a:t>      !! Take care of I/O Device B</a:t>
            </a:r>
          </a:p>
          <a:p>
            <a:pPr>
              <a:buNone/>
            </a:pPr>
            <a:r>
              <a:rPr lang="en-US" dirty="0" smtClean="0"/>
              <a:t>      </a:t>
            </a:r>
            <a:r>
              <a:rPr lang="en-US" dirty="0" err="1" smtClean="0"/>
              <a:t>fDeviceB</a:t>
            </a:r>
            <a:r>
              <a:rPr lang="en-US" dirty="0" smtClean="0"/>
              <a:t> = TRUE;</a:t>
            </a:r>
          </a:p>
          <a:p>
            <a:pPr>
              <a:buNone/>
            </a:pPr>
            <a:r>
              <a:rPr lang="en-US" dirty="0" smtClean="0"/>
              <a:t>   }</a:t>
            </a:r>
          </a:p>
          <a:p>
            <a:pPr>
              <a:buNone/>
            </a:pPr>
            <a:r>
              <a:rPr lang="en-US" dirty="0" smtClean="0"/>
              <a:t>     void interrupt </a:t>
            </a:r>
            <a:r>
              <a:rPr lang="en-US" dirty="0" err="1" smtClean="0"/>
              <a:t>vHandleDeviceZ</a:t>
            </a:r>
            <a:r>
              <a:rPr lang="en-US" dirty="0" smtClean="0"/>
              <a:t> ()</a:t>
            </a:r>
          </a:p>
          <a:p>
            <a:pPr>
              <a:buNone/>
            </a:pPr>
            <a:r>
              <a:rPr lang="en-US" dirty="0" smtClean="0"/>
              <a:t>  {</a:t>
            </a:r>
          </a:p>
          <a:p>
            <a:pPr>
              <a:buNone/>
            </a:pPr>
            <a:r>
              <a:rPr lang="en-US" dirty="0" smtClean="0"/>
              <a:t>     !! Take care of I/O Device B</a:t>
            </a:r>
          </a:p>
          <a:p>
            <a:pPr>
              <a:buNone/>
            </a:pPr>
            <a:r>
              <a:rPr lang="en-US" dirty="0" smtClean="0"/>
              <a:t>     </a:t>
            </a:r>
            <a:r>
              <a:rPr lang="en-US" dirty="0" err="1" smtClean="0"/>
              <a:t>fDeviceB</a:t>
            </a:r>
            <a:r>
              <a:rPr lang="en-US" dirty="0" smtClean="0"/>
              <a:t> = TRUE;</a:t>
            </a:r>
          </a:p>
          <a:p>
            <a:pPr>
              <a:buNone/>
            </a:pPr>
            <a:r>
              <a:rPr lang="en-US" dirty="0" smtClean="0"/>
              <a:t>   }</a:t>
            </a:r>
            <a:endParaRPr lang="en-US" dirty="0"/>
          </a:p>
        </p:txBody>
      </p:sp>
      <p:sp>
        <p:nvSpPr>
          <p:cNvPr id="8" name="Content Placeholder 7"/>
          <p:cNvSpPr>
            <a:spLocks noGrp="1"/>
          </p:cNvSpPr>
          <p:nvPr>
            <p:ph sz="half" idx="2"/>
          </p:nvPr>
        </p:nvSpPr>
        <p:spPr>
          <a:xfrm>
            <a:off x="4648200" y="1371600"/>
            <a:ext cx="4038600" cy="4876800"/>
          </a:xfrm>
        </p:spPr>
        <p:txBody>
          <a:bodyPr>
            <a:noAutofit/>
          </a:bodyPr>
          <a:lstStyle/>
          <a:p>
            <a:pPr>
              <a:buNone/>
            </a:pPr>
            <a:r>
              <a:rPr lang="en-US" sz="1400" dirty="0" smtClean="0"/>
              <a:t>void main ()</a:t>
            </a:r>
          </a:p>
          <a:p>
            <a:pPr>
              <a:buNone/>
            </a:pPr>
            <a:r>
              <a:rPr lang="en-US" sz="1400" dirty="0" smtClean="0"/>
              <a:t>      {</a:t>
            </a:r>
          </a:p>
          <a:p>
            <a:pPr>
              <a:buNone/>
            </a:pPr>
            <a:r>
              <a:rPr lang="en-US" sz="1400" dirty="0" smtClean="0"/>
              <a:t>        while (TRUE) {</a:t>
            </a:r>
          </a:p>
          <a:p>
            <a:pPr>
              <a:buNone/>
            </a:pPr>
            <a:r>
              <a:rPr lang="en-US" sz="1400" dirty="0" smtClean="0"/>
              <a:t>        if (</a:t>
            </a:r>
            <a:r>
              <a:rPr lang="en-US" sz="1400" dirty="0" err="1" smtClean="0"/>
              <a:t>fDeviceA</a:t>
            </a:r>
            <a:r>
              <a:rPr lang="en-US" sz="1400" dirty="0" smtClean="0"/>
              <a:t>){</a:t>
            </a:r>
          </a:p>
          <a:p>
            <a:pPr>
              <a:buNone/>
            </a:pPr>
            <a:r>
              <a:rPr lang="en-US" sz="1400" dirty="0" smtClean="0"/>
              <a:t>        </a:t>
            </a:r>
            <a:r>
              <a:rPr lang="en-US" sz="1400" dirty="0" err="1" smtClean="0"/>
              <a:t>fDeviceA</a:t>
            </a:r>
            <a:r>
              <a:rPr lang="en-US" sz="1400" dirty="0" smtClean="0"/>
              <a:t> = FALSE;</a:t>
            </a:r>
          </a:p>
          <a:p>
            <a:pPr>
              <a:buNone/>
            </a:pPr>
            <a:r>
              <a:rPr lang="en-US" sz="1400" dirty="0" smtClean="0"/>
              <a:t>        !! Handle I/O Device A</a:t>
            </a:r>
          </a:p>
          <a:p>
            <a:pPr>
              <a:buNone/>
            </a:pPr>
            <a:r>
              <a:rPr lang="en-US" sz="1400" dirty="0" smtClean="0"/>
              <a:t>       }</a:t>
            </a:r>
          </a:p>
          <a:p>
            <a:pPr>
              <a:buNone/>
            </a:pPr>
            <a:r>
              <a:rPr lang="en-US" sz="1400" dirty="0" smtClean="0"/>
              <a:t>        if (</a:t>
            </a:r>
            <a:r>
              <a:rPr lang="en-US" sz="1400" dirty="0" err="1" smtClean="0"/>
              <a:t>fDeviceB</a:t>
            </a:r>
            <a:r>
              <a:rPr lang="en-US" sz="1400" dirty="0" smtClean="0"/>
              <a:t>){</a:t>
            </a:r>
          </a:p>
          <a:p>
            <a:pPr>
              <a:buNone/>
            </a:pPr>
            <a:r>
              <a:rPr lang="en-US" sz="1400" dirty="0" smtClean="0"/>
              <a:t>        </a:t>
            </a:r>
            <a:r>
              <a:rPr lang="en-US" sz="1400" dirty="0" err="1" smtClean="0"/>
              <a:t>fDeviceB</a:t>
            </a:r>
            <a:r>
              <a:rPr lang="en-US" sz="1400" dirty="0" smtClean="0"/>
              <a:t> = FALSE;</a:t>
            </a:r>
          </a:p>
          <a:p>
            <a:pPr>
              <a:buNone/>
            </a:pPr>
            <a:r>
              <a:rPr lang="en-US" sz="1400" dirty="0" smtClean="0"/>
              <a:t>        !! Handle I/O Device B</a:t>
            </a:r>
          </a:p>
          <a:p>
            <a:pPr>
              <a:buNone/>
            </a:pPr>
            <a:r>
              <a:rPr lang="en-US" sz="1400" dirty="0" smtClean="0"/>
              <a:t>       }</a:t>
            </a:r>
          </a:p>
          <a:p>
            <a:pPr>
              <a:buNone/>
            </a:pPr>
            <a:r>
              <a:rPr lang="en-US" sz="1400" dirty="0" smtClean="0"/>
              <a:t>         (...)</a:t>
            </a:r>
          </a:p>
          <a:p>
            <a:pPr>
              <a:buNone/>
            </a:pPr>
            <a:r>
              <a:rPr lang="en-US" sz="1400" dirty="0" smtClean="0"/>
              <a:t>        if (</a:t>
            </a:r>
            <a:r>
              <a:rPr lang="en-US" sz="1400" dirty="0" err="1" smtClean="0"/>
              <a:t>fDeviceZ</a:t>
            </a:r>
            <a:r>
              <a:rPr lang="en-US" sz="1400" dirty="0" smtClean="0"/>
              <a:t>){</a:t>
            </a:r>
          </a:p>
          <a:p>
            <a:pPr>
              <a:buNone/>
            </a:pPr>
            <a:r>
              <a:rPr lang="en-US" sz="1400" dirty="0" smtClean="0"/>
              <a:t>        </a:t>
            </a:r>
            <a:r>
              <a:rPr lang="en-US" sz="1400" dirty="0" err="1" smtClean="0"/>
              <a:t>fDeviceZ</a:t>
            </a:r>
            <a:r>
              <a:rPr lang="en-US" sz="1400" dirty="0" smtClean="0"/>
              <a:t> = FALSE;</a:t>
            </a:r>
          </a:p>
          <a:p>
            <a:pPr>
              <a:buNone/>
            </a:pPr>
            <a:r>
              <a:rPr lang="en-US" sz="1400" dirty="0" smtClean="0"/>
              <a:t>        !! Handle I/O Device Z</a:t>
            </a:r>
          </a:p>
          <a:p>
            <a:pPr>
              <a:buNone/>
            </a:pPr>
            <a:r>
              <a:rPr lang="en-US" sz="1400" dirty="0" smtClean="0"/>
              <a:t>       }</a:t>
            </a:r>
          </a:p>
          <a:p>
            <a:pPr>
              <a:buNone/>
            </a:pPr>
            <a:r>
              <a:rPr lang="en-US" sz="1400" dirty="0" smtClean="0"/>
              <a:t>       } //end of while (TRUE)</a:t>
            </a:r>
          </a:p>
          <a:p>
            <a:pPr>
              <a:buNone/>
            </a:pPr>
            <a:r>
              <a:rPr lang="en-US" sz="1400" dirty="0" smtClean="0"/>
              <a:t>}</a:t>
            </a:r>
            <a:endParaRPr lang="en-US"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Round robin with interrupts example</a:t>
            </a:r>
            <a:endParaRPr lang="en-US" dirty="0"/>
          </a:p>
        </p:txBody>
      </p:sp>
      <p:sp>
        <p:nvSpPr>
          <p:cNvPr id="6" name="Content Placeholder 5"/>
          <p:cNvSpPr>
            <a:spLocks noGrp="1"/>
          </p:cNvSpPr>
          <p:nvPr>
            <p:ph idx="1"/>
          </p:nvPr>
        </p:nvSpPr>
        <p:spPr/>
        <p:txBody>
          <a:bodyPr>
            <a:normAutofit/>
          </a:bodyPr>
          <a:lstStyle/>
          <a:p>
            <a:pPr>
              <a:buNone/>
            </a:pPr>
            <a:r>
              <a:rPr lang="en-US" dirty="0" smtClean="0"/>
              <a:t>• Whenever an I/O is ready, an interrupt will occur.</a:t>
            </a:r>
          </a:p>
          <a:p>
            <a:r>
              <a:rPr lang="en-US" dirty="0" smtClean="0"/>
              <a:t>This interrupt will set a Boolean </a:t>
            </a:r>
            <a:r>
              <a:rPr lang="en-US" smtClean="0"/>
              <a:t>variable which mentions </a:t>
            </a:r>
            <a:r>
              <a:rPr lang="en-US" dirty="0" smtClean="0"/>
              <a:t>that some I/O operation needs to be done.</a:t>
            </a:r>
          </a:p>
          <a:p>
            <a:r>
              <a:rPr lang="en-US" dirty="0" smtClean="0"/>
              <a:t>The main loop checks the Boolean variable to see if there is some I/O operation that needs to be done.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Round robin with interrupts</a:t>
            </a:r>
            <a:endParaRPr lang="en-US" dirty="0"/>
          </a:p>
        </p:txBody>
      </p:sp>
      <p:sp>
        <p:nvSpPr>
          <p:cNvPr id="3" name="Content Placeholder 2"/>
          <p:cNvSpPr>
            <a:spLocks noGrp="1"/>
          </p:cNvSpPr>
          <p:nvPr>
            <p:ph idx="1"/>
          </p:nvPr>
        </p:nvSpPr>
        <p:spPr/>
        <p:txBody>
          <a:bodyPr/>
          <a:lstStyle/>
          <a:p>
            <a:r>
              <a:rPr lang="en-US" dirty="0" smtClean="0"/>
              <a:t>This looks same as normal round robin.</a:t>
            </a:r>
          </a:p>
          <a:p>
            <a:r>
              <a:rPr lang="en-US" dirty="0" smtClean="0"/>
              <a:t>The point is that we can add “important” task code into the interrupt service routine.</a:t>
            </a:r>
          </a:p>
          <a:p>
            <a:r>
              <a:rPr lang="en-US" dirty="0" smtClean="0"/>
              <a:t>This will guarantee that “important devices” are dealt first.</a:t>
            </a:r>
          </a:p>
          <a:p>
            <a:r>
              <a:rPr lang="en-US" dirty="0" smtClean="0"/>
              <a:t>The problem is that, the lower priority devices will suffer increased response times.</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Function-Queue-Scheduling</a:t>
            </a:r>
            <a:endParaRPr lang="en-US" dirty="0"/>
          </a:p>
        </p:txBody>
      </p:sp>
      <p:pic>
        <p:nvPicPr>
          <p:cNvPr id="4" name="Content Placeholder 3" descr="FunctionQueue.jpg"/>
          <p:cNvPicPr>
            <a:picLocks noGrp="1" noChangeAspect="1"/>
          </p:cNvPicPr>
          <p:nvPr>
            <p:ph idx="1"/>
          </p:nvPr>
        </p:nvPicPr>
        <p:blipFill>
          <a:blip r:embed="rId2"/>
          <a:stretch>
            <a:fillRect/>
          </a:stretch>
        </p:blipFill>
        <p:spPr>
          <a:xfrm>
            <a:off x="914400" y="1752600"/>
            <a:ext cx="7315200" cy="42672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p>
            <a:r>
              <a:rPr lang="en-US" b="1" dirty="0" smtClean="0">
                <a:latin typeface="Times New Roman" pitchFamily="18" charset="0"/>
                <a:cs typeface="Times New Roman" pitchFamily="18" charset="0"/>
              </a:rPr>
              <a:t>Function-Queue-Scheduling</a:t>
            </a:r>
            <a:endParaRPr lang="en-US" dirty="0"/>
          </a:p>
        </p:txBody>
      </p:sp>
      <p:sp>
        <p:nvSpPr>
          <p:cNvPr id="5" name="Content Placeholder 4"/>
          <p:cNvSpPr>
            <a:spLocks noGrp="1"/>
          </p:cNvSpPr>
          <p:nvPr>
            <p:ph idx="1"/>
          </p:nvPr>
        </p:nvSpPr>
        <p:spPr>
          <a:xfrm>
            <a:off x="457200" y="1143000"/>
            <a:ext cx="8458200" cy="5105400"/>
          </a:xfrm>
        </p:spPr>
        <p:txBody>
          <a:bodyPr>
            <a:noAutofit/>
          </a:bodyPr>
          <a:lstStyle/>
          <a:p>
            <a:r>
              <a:rPr lang="en-US" sz="2000" dirty="0" smtClean="0">
                <a:latin typeface="Times New Roman" pitchFamily="18" charset="0"/>
                <a:cs typeface="Times New Roman" pitchFamily="18" charset="0"/>
              </a:rPr>
              <a:t> In RR-I urgent tasks get handled in an interrupt service routine, possibly with a flag set for follow-up processing in the main loop. If nothing urgent happens (emergency stop button pushed, or intruder detected), then the processor continues to operate round robin, managing more mundane tasks in order around the loop. ISR always has priority over the main loop</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Function queue scheduling provides a method of assigning priorities to interrupts.</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 In this architecture, interrupt service routines accomplish urgent processing from interrupting devices, but then put a pointer to  a handler function on a queue for follow-up processing. </a:t>
            </a: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 main loop simply checks the function queue, and if it’s not empty, calls the first function on the queue. </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Survey of software architectures</a:t>
            </a:r>
          </a:p>
        </p:txBody>
      </p:sp>
      <p:sp>
        <p:nvSpPr>
          <p:cNvPr id="3" name="Content Placeholder 2"/>
          <p:cNvSpPr>
            <a:spLocks noGrp="1"/>
          </p:cNvSpPr>
          <p:nvPr>
            <p:ph idx="1"/>
          </p:nvPr>
        </p:nvSpPr>
        <p:spPr>
          <a:xfrm>
            <a:off x="457200" y="1752600"/>
            <a:ext cx="8229600" cy="4572000"/>
          </a:xfrm>
        </p:spPr>
        <p:txBody>
          <a:bodyPr>
            <a:noAutofit/>
          </a:bodyPr>
          <a:lstStyle/>
          <a:p>
            <a:pPr algn="just">
              <a:buNone/>
            </a:pPr>
            <a:r>
              <a:rPr lang="en-US" sz="2400" dirty="0">
                <a:latin typeface="Times New Roman" pitchFamily="18" charset="0"/>
                <a:cs typeface="Times New Roman" pitchFamily="18" charset="0"/>
              </a:rPr>
              <a:t>•We are going to discuss the four basic software approaches </a:t>
            </a:r>
            <a:r>
              <a:rPr lang="en-US" sz="2400" dirty="0" smtClean="0">
                <a:latin typeface="Times New Roman" pitchFamily="18" charset="0"/>
                <a:cs typeface="Times New Roman" pitchFamily="18" charset="0"/>
              </a:rPr>
              <a:t>we can </a:t>
            </a:r>
            <a:r>
              <a:rPr lang="en-US" sz="2400" dirty="0">
                <a:latin typeface="Times New Roman" pitchFamily="18" charset="0"/>
                <a:cs typeface="Times New Roman" pitchFamily="18" charset="0"/>
              </a:rPr>
              <a:t>implement in an embedded systems</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A software architecture is just how our source code is arranged</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The most important factor that determines which </a:t>
            </a:r>
            <a:r>
              <a:rPr lang="en-US" sz="2400" dirty="0" smtClean="0">
                <a:latin typeface="Times New Roman" pitchFamily="18" charset="0"/>
                <a:cs typeface="Times New Roman" pitchFamily="18" charset="0"/>
              </a:rPr>
              <a:t>architecture will </a:t>
            </a:r>
            <a:r>
              <a:rPr lang="en-US" sz="2400" dirty="0">
                <a:latin typeface="Times New Roman" pitchFamily="18" charset="0"/>
                <a:cs typeface="Times New Roman" pitchFamily="18" charset="0"/>
              </a:rPr>
              <a:t>be the most appropriate is how much control you need </a:t>
            </a:r>
            <a:r>
              <a:rPr lang="en-US" sz="2400" dirty="0" smtClean="0">
                <a:latin typeface="Times New Roman" pitchFamily="18" charset="0"/>
                <a:cs typeface="Times New Roman" pitchFamily="18" charset="0"/>
              </a:rPr>
              <a:t>to have </a:t>
            </a:r>
            <a:r>
              <a:rPr lang="en-US" sz="2400" dirty="0">
                <a:latin typeface="Times New Roman" pitchFamily="18" charset="0"/>
                <a:cs typeface="Times New Roman" pitchFamily="18" charset="0"/>
              </a:rPr>
              <a:t>over system response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A system that must respond rapidly to many different </a:t>
            </a:r>
            <a:r>
              <a:rPr lang="en-US" sz="2400" dirty="0" smtClean="0">
                <a:latin typeface="Times New Roman" pitchFamily="18" charset="0"/>
                <a:cs typeface="Times New Roman" pitchFamily="18" charset="0"/>
              </a:rPr>
              <a:t>events ought </a:t>
            </a:r>
            <a:r>
              <a:rPr lang="en-US" sz="2400" dirty="0">
                <a:latin typeface="Times New Roman" pitchFamily="18" charset="0"/>
                <a:cs typeface="Times New Roman" pitchFamily="18" charset="0"/>
              </a:rPr>
              <a:t>to </a:t>
            </a:r>
            <a:r>
              <a:rPr lang="en-US" sz="2400" dirty="0" smtClean="0">
                <a:latin typeface="Times New Roman" pitchFamily="18" charset="0"/>
                <a:cs typeface="Times New Roman" pitchFamily="18" charset="0"/>
              </a:rPr>
              <a:t>be implemented </a:t>
            </a:r>
            <a:r>
              <a:rPr lang="en-US" sz="2400" dirty="0">
                <a:latin typeface="Times New Roman" pitchFamily="18" charset="0"/>
                <a:cs typeface="Times New Roman" pitchFamily="18" charset="0"/>
              </a:rPr>
              <a:t>very differently from a system with </a:t>
            </a:r>
            <a:r>
              <a:rPr lang="en-US" sz="2400" dirty="0" smtClean="0">
                <a:latin typeface="Times New Roman" pitchFamily="18" charset="0"/>
                <a:cs typeface="Times New Roman" pitchFamily="18" charset="0"/>
              </a:rPr>
              <a:t>just a </a:t>
            </a:r>
            <a:r>
              <a:rPr lang="en-US" sz="2400" dirty="0">
                <a:latin typeface="Times New Roman" pitchFamily="18" charset="0"/>
                <a:cs typeface="Times New Roman" pitchFamily="18" charset="0"/>
              </a:rPr>
              <a:t>single event and very small response time</a:t>
            </a:r>
            <a:r>
              <a:rPr lang="en-US" sz="2400" dirty="0" smtClean="0">
                <a:latin typeface="Times New Roman" pitchFamily="18" charset="0"/>
                <a:cs typeface="Times New Roman" pitchFamily="18" charset="0"/>
              </a:rPr>
              <a:t>.</a:t>
            </a:r>
            <a:endParaRPr lang="en-US" sz="2400" dirty="0">
              <a:latin typeface="Times New Roman" pitchFamily="18" charset="0"/>
              <a:cs typeface="Times New Roman" pitchFamily="18" charset="0"/>
            </a:endParaRPr>
          </a:p>
          <a:p>
            <a:pPr algn="just">
              <a:buNone/>
            </a:pPr>
            <a:r>
              <a:rPr lang="en-US" sz="2400" dirty="0">
                <a:latin typeface="Times New Roman" pitchFamily="18" charset="0"/>
                <a:cs typeface="Times New Roman" pitchFamily="18" charset="0"/>
              </a:rPr>
              <a:t>• Four architectures: </a:t>
            </a:r>
            <a:r>
              <a:rPr lang="en-US" sz="2400" b="1" dirty="0">
                <a:latin typeface="Times New Roman" pitchFamily="18" charset="0"/>
                <a:cs typeface="Times New Roman" pitchFamily="18" charset="0"/>
              </a:rPr>
              <a:t>round-robin, round-robin with </a:t>
            </a:r>
            <a:r>
              <a:rPr lang="en-US" sz="2400" b="1" dirty="0" smtClean="0">
                <a:latin typeface="Times New Roman" pitchFamily="18" charset="0"/>
                <a:cs typeface="Times New Roman" pitchFamily="18" charset="0"/>
              </a:rPr>
              <a:t>interrupts, function-queue-scheduling</a:t>
            </a:r>
            <a:r>
              <a:rPr lang="en-US" sz="2400" b="1" dirty="0">
                <a:latin typeface="Times New Roman" pitchFamily="18" charset="0"/>
                <a:cs typeface="Times New Roman" pitchFamily="18" charset="0"/>
              </a:rPr>
              <a:t>, and real-time operating system.</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Function-Queue-Scheduling</a:t>
            </a:r>
            <a:endParaRPr lang="en-US" dirty="0"/>
          </a:p>
        </p:txBody>
      </p:sp>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Priorities are assigned by the order of the function in the queue – there’s no reason that functions have to be placed in the queue in the order in which the interrupt occurred. They may just as easily be placed in the queue in priority order: high priority functions at the top of the queue, and low priority functions at the bottom. </a:t>
            </a:r>
          </a:p>
          <a:p>
            <a:endParaRPr lang="en-US" sz="2000"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The worst case timing for the highest priority function is the execution time of the longest function in the queue (think of the case of the processor just starting to execute the longest function right before an interrupt places a high priority task at the front of the queue). </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Function-Queue-Scheduling</a:t>
            </a:r>
            <a:endParaRPr lang="en-US" dirty="0"/>
          </a:p>
        </p:txBody>
      </p:sp>
      <p:sp>
        <p:nvSpPr>
          <p:cNvPr id="3" name="Content Placeholder 2"/>
          <p:cNvSpPr>
            <a:spLocks noGrp="1"/>
          </p:cNvSpPr>
          <p:nvPr>
            <p:ph idx="1"/>
          </p:nvPr>
        </p:nvSpPr>
        <p:spPr/>
        <p:txBody>
          <a:bodyPr>
            <a:normAutofit/>
          </a:bodyPr>
          <a:lstStyle/>
          <a:p>
            <a:r>
              <a:rPr lang="en-US" sz="2000" dirty="0" smtClean="0">
                <a:latin typeface="Times New Roman" pitchFamily="18" charset="0"/>
                <a:cs typeface="Times New Roman" pitchFamily="18" charset="0"/>
              </a:rPr>
              <a:t>The worst case timing for the lowest priority task is infinite: it may never get executed if higher priority code is always being inserted at the front of the queue. </a:t>
            </a:r>
          </a:p>
          <a:p>
            <a:r>
              <a:rPr lang="en-US" sz="2000" dirty="0" smtClean="0">
                <a:latin typeface="Times New Roman" pitchFamily="18" charset="0"/>
                <a:cs typeface="Times New Roman" pitchFamily="18" charset="0"/>
              </a:rPr>
              <a:t>The advantage to function queue scheduling is that priorities can be assigned to tasks; the disadvantages are that it’s more complicated than the other architectures discussed previously, and it may be subject to shared data problems.</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Operating System </a:t>
            </a:r>
            <a:endParaRPr lang="en-US" dirty="0"/>
          </a:p>
        </p:txBody>
      </p:sp>
      <p:sp>
        <p:nvSpPr>
          <p:cNvPr id="3" name="Content Placeholder 2"/>
          <p:cNvSpPr>
            <a:spLocks noGrp="1"/>
          </p:cNvSpPr>
          <p:nvPr>
            <p:ph idx="1"/>
          </p:nvPr>
        </p:nvSpPr>
        <p:spPr/>
        <p:txBody>
          <a:bodyPr>
            <a:normAutofit/>
          </a:bodyPr>
          <a:lstStyle/>
          <a:p>
            <a:pPr>
              <a:buNone/>
            </a:pPr>
            <a:r>
              <a:rPr lang="en-US" b="1" dirty="0" smtClean="0"/>
              <a:t>What is Embedded System???</a:t>
            </a:r>
          </a:p>
          <a:p>
            <a:pPr algn="just">
              <a:buNone/>
            </a:pPr>
            <a:r>
              <a:rPr lang="en-US" sz="2000" dirty="0" smtClean="0">
                <a:latin typeface="Times New Roman" pitchFamily="18" charset="0"/>
                <a:cs typeface="Times New Roman" pitchFamily="18" charset="0"/>
              </a:rPr>
              <a:t>     An embedded system is a special-purpose computer system designed to perform one or a few dedicated functions, often with real-time computing constraints. Embedded systems contain a processor, software and Memory and The processor may be 8051micro-controller or a Pentium-IV processor, Memory ROM and RAM respectively Memory Input Processor Output.</a:t>
            </a:r>
          </a:p>
          <a:p>
            <a:pPr algn="just">
              <a:buNone/>
            </a:pPr>
            <a:endParaRPr lang="en-US" sz="2000" dirty="0" smtClean="0">
              <a:latin typeface="Times New Roman" pitchFamily="18" charset="0"/>
              <a:cs typeface="Times New Roman" pitchFamily="18" charset="0"/>
            </a:endParaRPr>
          </a:p>
          <a:p>
            <a:pPr algn="just">
              <a:buNone/>
            </a:pPr>
            <a:r>
              <a:rPr lang="en-US" sz="2000" dirty="0" smtClean="0">
                <a:latin typeface="Times New Roman" pitchFamily="18" charset="0"/>
                <a:cs typeface="Times New Roman" pitchFamily="18" charset="0"/>
              </a:rPr>
              <a:t>      Embedded systems also contain some type of inputs and outputs Inputs to the system generally take the form of sensors and probes, communication signals, or control knobs and buttons. Outputs are generally displays, communication signals, or changes to the physical world.  Example microwave oven, air conditioner, ATM machine etc… </a:t>
            </a:r>
            <a:endParaRPr lang="en-US" sz="2000"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Operating System </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sz="2400" dirty="0" smtClean="0"/>
              <a:t>     Real-time embedded systems is one major subclass of embedded systems and time is most important part for this type of system.</a:t>
            </a:r>
          </a:p>
          <a:p>
            <a:pPr>
              <a:buNone/>
            </a:pPr>
            <a:r>
              <a:rPr lang="en-US" sz="2400" b="1" u="sng" dirty="0" smtClean="0">
                <a:latin typeface="Times New Roman" pitchFamily="18" charset="0"/>
                <a:cs typeface="Times New Roman" pitchFamily="18" charset="0"/>
              </a:rPr>
              <a:t>Example</a:t>
            </a:r>
          </a:p>
          <a:p>
            <a:r>
              <a:rPr lang="en-US" sz="2200" dirty="0" smtClean="0"/>
              <a:t>Scientific Experiments  </a:t>
            </a:r>
          </a:p>
          <a:p>
            <a:r>
              <a:rPr lang="en-US" sz="2200" dirty="0" smtClean="0"/>
              <a:t>Medical Imaging Systems  </a:t>
            </a:r>
          </a:p>
          <a:p>
            <a:r>
              <a:rPr lang="en-US" sz="2200" dirty="0" smtClean="0"/>
              <a:t>Industrial Control Systems  </a:t>
            </a:r>
          </a:p>
          <a:p>
            <a:r>
              <a:rPr lang="en-US" sz="2200" dirty="0" smtClean="0"/>
              <a:t>Weapon Systems </a:t>
            </a:r>
          </a:p>
          <a:p>
            <a:r>
              <a:rPr lang="en-US" sz="2200" dirty="0" smtClean="0"/>
              <a:t>Robots </a:t>
            </a:r>
          </a:p>
          <a:p>
            <a:r>
              <a:rPr lang="en-US" sz="2200" dirty="0" smtClean="0"/>
              <a:t>Home-appliance Controllers </a:t>
            </a:r>
          </a:p>
          <a:p>
            <a:r>
              <a:rPr lang="en-US" sz="2200" dirty="0" smtClean="0"/>
              <a:t>Air Traffic Control System. </a:t>
            </a:r>
          </a:p>
          <a:p>
            <a:r>
              <a:rPr lang="en-US" sz="2200" dirty="0" smtClean="0"/>
              <a:t>Industrial control systems </a:t>
            </a:r>
          </a:p>
          <a:p>
            <a:r>
              <a:rPr lang="en-US" sz="2200" dirty="0" smtClean="0"/>
              <a:t>Food processing </a:t>
            </a:r>
          </a:p>
          <a:p>
            <a:r>
              <a:rPr lang="en-US" sz="2200" dirty="0" smtClean="0"/>
              <a:t>Engine Controls </a:t>
            </a:r>
            <a:endParaRPr lang="en-US" sz="2200" b="1" u="sng"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Operating System </a:t>
            </a:r>
            <a:endParaRPr lang="en-US" dirty="0"/>
          </a:p>
        </p:txBody>
      </p:sp>
      <p:sp>
        <p:nvSpPr>
          <p:cNvPr id="3" name="Content Placeholder 2"/>
          <p:cNvSpPr>
            <a:spLocks noGrp="1"/>
          </p:cNvSpPr>
          <p:nvPr>
            <p:ph idx="1"/>
          </p:nvPr>
        </p:nvSpPr>
        <p:spPr/>
        <p:txBody>
          <a:bodyPr>
            <a:normAutofit/>
          </a:bodyPr>
          <a:lstStyle/>
          <a:p>
            <a:pPr>
              <a:buNone/>
            </a:pPr>
            <a:r>
              <a:rPr lang="en-US" sz="2400" dirty="0" smtClean="0"/>
              <a:t>     </a:t>
            </a:r>
            <a:r>
              <a:rPr lang="en-US" sz="2400" dirty="0" smtClean="0">
                <a:latin typeface="Times New Roman" pitchFamily="18" charset="0"/>
                <a:cs typeface="Times New Roman" pitchFamily="18" charset="0"/>
              </a:rPr>
              <a:t>Those systems in which the correctness of the system depends not only on the </a:t>
            </a:r>
            <a:r>
              <a:rPr lang="en-US" sz="2400" b="1" dirty="0" smtClean="0">
                <a:latin typeface="Times New Roman" pitchFamily="18" charset="0"/>
                <a:cs typeface="Times New Roman" pitchFamily="18" charset="0"/>
              </a:rPr>
              <a:t>logical result </a:t>
            </a:r>
            <a:r>
              <a:rPr lang="en-US" sz="2400" dirty="0" smtClean="0">
                <a:latin typeface="Times New Roman" pitchFamily="18" charset="0"/>
                <a:cs typeface="Times New Roman" pitchFamily="18" charset="0"/>
              </a:rPr>
              <a:t>of computation, but also on the </a:t>
            </a:r>
            <a:r>
              <a:rPr lang="en-US" sz="2400" b="1" dirty="0" smtClean="0">
                <a:latin typeface="Times New Roman" pitchFamily="18" charset="0"/>
                <a:cs typeface="Times New Roman" pitchFamily="18" charset="0"/>
              </a:rPr>
              <a:t>time</a:t>
            </a:r>
            <a:r>
              <a:rPr lang="en-US" sz="2400" dirty="0" smtClean="0">
                <a:latin typeface="Times New Roman" pitchFamily="18" charset="0"/>
                <a:cs typeface="Times New Roman" pitchFamily="18" charset="0"/>
              </a:rPr>
              <a:t> at which the results are produced.</a:t>
            </a:r>
          </a:p>
          <a:p>
            <a:pPr>
              <a:buNone/>
            </a:pPr>
            <a:r>
              <a:rPr lang="en-US" sz="2400" dirty="0" smtClean="0"/>
              <a:t>     </a:t>
            </a:r>
          </a:p>
          <a:p>
            <a:pPr>
              <a:buNone/>
            </a:pPr>
            <a:endParaRPr lang="en-US" sz="2400" b="1" dirty="0" smtClean="0"/>
          </a:p>
          <a:p>
            <a:pPr>
              <a:buNone/>
            </a:pPr>
            <a:r>
              <a:rPr lang="en-US" sz="2400" b="1" dirty="0" smtClean="0"/>
              <a:t>   A real time system is a system/that ensures the exact time requirements for a job. </a:t>
            </a:r>
          </a:p>
          <a:p>
            <a:pPr>
              <a:buNone/>
            </a:pP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Time Operating System </a:t>
            </a:r>
            <a:endParaRPr lang="en-US"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Real time system is defines as a data processing system in which the time interval required to process and respond to inputs is so small that it controls the environment. </a:t>
            </a:r>
          </a:p>
          <a:p>
            <a:endParaRPr lang="en-US" sz="2400" dirty="0" smtClean="0">
              <a:latin typeface="Times New Roman" pitchFamily="18" charset="0"/>
              <a:cs typeface="Times New Roman" pitchFamily="18" charset="0"/>
            </a:endParaRPr>
          </a:p>
          <a:p>
            <a:pPr>
              <a:buNone/>
            </a:pP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The time taken by the system to respond to an input and display of required updated information is termed as response time. So in this method response time is very less as compared to other operating system. </a:t>
            </a:r>
            <a:endParaRPr lang="en-US" sz="2400" b="1"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Type of Real Time Operating System </a:t>
            </a:r>
            <a:endParaRPr lang="en-US" dirty="0"/>
          </a:p>
        </p:txBody>
      </p:sp>
      <p:sp>
        <p:nvSpPr>
          <p:cNvPr id="3" name="Content Placeholder 2"/>
          <p:cNvSpPr>
            <a:spLocks noGrp="1"/>
          </p:cNvSpPr>
          <p:nvPr>
            <p:ph idx="1"/>
          </p:nvPr>
        </p:nvSpPr>
        <p:spPr/>
        <p:txBody>
          <a:bodyPr>
            <a:normAutofit/>
          </a:bodyPr>
          <a:lstStyle/>
          <a:p>
            <a:pPr>
              <a:buNone/>
            </a:pPr>
            <a:r>
              <a:rPr lang="en-US" sz="2400" b="1" u="sng" dirty="0" smtClean="0">
                <a:latin typeface="Times New Roman" pitchFamily="18" charset="0"/>
                <a:cs typeface="Times New Roman" pitchFamily="18" charset="0"/>
              </a:rPr>
              <a:t>Soft Real Time System</a:t>
            </a:r>
          </a:p>
          <a:p>
            <a:pPr>
              <a:buNone/>
            </a:pPr>
            <a:r>
              <a:rPr lang="en-US" sz="2400" dirty="0" smtClean="0"/>
              <a:t>     In a soft real-time system, tasks are completed as fast as possible without having to be completed within a specified timeframe. </a:t>
            </a:r>
          </a:p>
          <a:p>
            <a:pPr>
              <a:buNone/>
            </a:pPr>
            <a:endParaRPr lang="en-US" sz="2400" dirty="0" smtClean="0"/>
          </a:p>
          <a:p>
            <a:pPr>
              <a:buNone/>
            </a:pPr>
            <a:r>
              <a:rPr lang="en-US" sz="2400" b="1" u="sng" dirty="0" smtClean="0">
                <a:latin typeface="Times New Roman" pitchFamily="18" charset="0"/>
                <a:cs typeface="Times New Roman" pitchFamily="18" charset="0"/>
              </a:rPr>
              <a:t>Hard Real Time System</a:t>
            </a:r>
          </a:p>
          <a:p>
            <a:pPr>
              <a:buNone/>
            </a:pPr>
            <a:r>
              <a:rPr lang="en-US" sz="2400" dirty="0" smtClean="0"/>
              <a:t>      In a hard real-time operating system however, not only must tasks be completed within the specified timeframe, but they must also be completed correctly.</a:t>
            </a:r>
            <a:endParaRPr lang="en-US" sz="2400" b="1" u="sng"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Type of Real Time Operating System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b="1" u="sng" dirty="0" smtClean="0">
                <a:latin typeface="Times New Roman" pitchFamily="18" charset="0"/>
                <a:cs typeface="Times New Roman" pitchFamily="18" charset="0"/>
              </a:rPr>
              <a:t>Hard Real Time System</a:t>
            </a:r>
          </a:p>
          <a:p>
            <a:pPr algn="just"/>
            <a:r>
              <a:rPr lang="en-US" sz="2400" dirty="0" smtClean="0"/>
              <a:t>  </a:t>
            </a:r>
            <a:r>
              <a:rPr lang="en-US" sz="2000" dirty="0" smtClean="0">
                <a:latin typeface="Times New Roman" pitchFamily="18" charset="0"/>
                <a:cs typeface="Times New Roman" pitchFamily="18" charset="0"/>
              </a:rPr>
              <a:t>  Hard real time means strict about adherence to each task deadline. </a:t>
            </a:r>
          </a:p>
          <a:p>
            <a:pPr algn="just"/>
            <a:r>
              <a:rPr lang="en-US" sz="2000" dirty="0" smtClean="0">
                <a:latin typeface="Times New Roman" pitchFamily="18" charset="0"/>
                <a:cs typeface="Times New Roman" pitchFamily="18" charset="0"/>
              </a:rPr>
              <a:t>    When an event occurs, it should be serviced within the predictable  time in a given hard real time system.  </a:t>
            </a:r>
          </a:p>
          <a:p>
            <a:pPr algn="just"/>
            <a:r>
              <a:rPr lang="en-US" sz="2000" dirty="0" smtClean="0">
                <a:latin typeface="Times New Roman" pitchFamily="18" charset="0"/>
                <a:cs typeface="Times New Roman" pitchFamily="18" charset="0"/>
              </a:rPr>
              <a:t>    The preemption period for the hard real time task in worst  case should be less than a few micro seconds. </a:t>
            </a:r>
          </a:p>
          <a:p>
            <a:pPr algn="just"/>
            <a:r>
              <a:rPr lang="en-US" sz="2000" dirty="0" smtClean="0">
                <a:latin typeface="Times New Roman" pitchFamily="18" charset="0"/>
                <a:cs typeface="Times New Roman" pitchFamily="18" charset="0"/>
              </a:rPr>
              <a:t>     A hard RTOS is one, which has predictable performance with no deadline miss, even in case of sporadic tasks  (sudden bursts of occurrence of events requiring attention). </a:t>
            </a:r>
          </a:p>
          <a:p>
            <a:pPr algn="just"/>
            <a:r>
              <a:rPr lang="en-US" sz="2000" dirty="0" smtClean="0">
                <a:latin typeface="Times New Roman" pitchFamily="18" charset="0"/>
                <a:cs typeface="Times New Roman" pitchFamily="18" charset="0"/>
              </a:rPr>
              <a:t>    Automobile engine control system, antilock brake and </a:t>
            </a:r>
            <a:r>
              <a:rPr lang="en-US" sz="2000" dirty="0" smtClean="0"/>
              <a:t>Video transmission, each picture frame and audio must be transferred at fixed rate </a:t>
            </a:r>
            <a:r>
              <a:rPr lang="en-US" sz="2000" dirty="0" smtClean="0">
                <a:latin typeface="Times New Roman" pitchFamily="18" charset="0"/>
                <a:cs typeface="Times New Roman" pitchFamily="18" charset="0"/>
              </a:rPr>
              <a:t>are some of the examples of hard real time systems</a:t>
            </a:r>
            <a:endParaRPr lang="en-US" sz="2000" b="1" u="sng"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Type of Real Time Operating System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None/>
            </a:pPr>
            <a:r>
              <a:rPr lang="en-US" sz="2400" b="1" u="sng" dirty="0" smtClean="0">
                <a:latin typeface="Times New Roman" pitchFamily="18" charset="0"/>
                <a:cs typeface="Times New Roman" pitchFamily="18" charset="0"/>
              </a:rPr>
              <a:t>Soft real time system</a:t>
            </a:r>
          </a:p>
          <a:p>
            <a:r>
              <a:rPr lang="en-US" sz="2400" dirty="0" smtClean="0"/>
              <a:t> </a:t>
            </a:r>
            <a:r>
              <a:rPr lang="en-US" sz="2000" dirty="0" smtClean="0">
                <a:latin typeface="Times New Roman" pitchFamily="18" charset="0"/>
                <a:cs typeface="Times New Roman" pitchFamily="18" charset="0"/>
              </a:rPr>
              <a:t>The system in which deadlines are mostly met. </a:t>
            </a:r>
          </a:p>
          <a:p>
            <a:r>
              <a:rPr lang="en-US" sz="2000" dirty="0" smtClean="0">
                <a:latin typeface="Times New Roman" pitchFamily="18" charset="0"/>
                <a:cs typeface="Times New Roman" pitchFamily="18" charset="0"/>
              </a:rPr>
              <a:t> Soft real time means that only the precedence and sequence for the task operations are defined, interrupt latencies and context switching latencies are small but there can be few deviations between expected latencies of the tasks and observed time constraints and a few deadline misses are accepted.</a:t>
            </a:r>
          </a:p>
          <a:p>
            <a:r>
              <a:rPr lang="en-US" sz="2000" b="1" u="sng" dirty="0" smtClean="0">
                <a:latin typeface="Times New Roman" pitchFamily="18" charset="0"/>
                <a:cs typeface="Times New Roman" pitchFamily="18" charset="0"/>
              </a:rPr>
              <a:t>Example  </a:t>
            </a:r>
            <a:r>
              <a:rPr lang="en-US" sz="2000" dirty="0" smtClean="0"/>
              <a:t>Mobile phone, Digital cameras and Orchestra playing robots are examples of soft real time systems.</a:t>
            </a:r>
            <a:endParaRPr lang="en-US" sz="2000" b="1" u="sng" dirty="0" smtClean="0">
              <a:latin typeface="Times New Roman" pitchFamily="18" charset="0"/>
              <a:cs typeface="Times New Roman" pitchFamily="18" charset="0"/>
            </a:endParaRPr>
          </a:p>
          <a:p>
            <a:pPr>
              <a:buNone/>
            </a:pPr>
            <a:endParaRPr lang="en-US" sz="2400" b="1" u="sng"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Times New Roman" pitchFamily="18" charset="0"/>
                <a:cs typeface="Times New Roman" pitchFamily="18" charset="0"/>
              </a:rPr>
              <a:t>Type of Real Time Operating System </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fontAlgn="base">
              <a:buNone/>
            </a:pPr>
            <a:r>
              <a:rPr lang="en-US" sz="2400" b="1" dirty="0" smtClean="0"/>
              <a:t>    </a:t>
            </a:r>
            <a:r>
              <a:rPr lang="en-US" sz="2400" b="1" u="sng" dirty="0" smtClean="0"/>
              <a:t> Firm Real-Time Operating System</a:t>
            </a:r>
          </a:p>
          <a:p>
            <a:pPr fontAlgn="base"/>
            <a:r>
              <a:rPr lang="en-US" sz="2400" dirty="0" smtClean="0"/>
              <a:t>In the firm real-time, an operating system has certain time constraints, they are not strict and it may cause undesired effects. </a:t>
            </a:r>
          </a:p>
          <a:p>
            <a:pPr fontAlgn="base"/>
            <a:r>
              <a:rPr lang="en-US" sz="2400" dirty="0" smtClean="0"/>
              <a:t>Examples of this operating system are a visual inspection in industrial automation.</a:t>
            </a:r>
          </a:p>
          <a:p>
            <a:pPr>
              <a:buNone/>
            </a:pPr>
            <a:endParaRPr lang="en-US" sz="2400" b="1" u="sng"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a:t>
            </a:r>
          </a:p>
        </p:txBody>
      </p:sp>
      <p:sp>
        <p:nvSpPr>
          <p:cNvPr id="3" name="Content Placeholder 2"/>
          <p:cNvSpPr>
            <a:spLocks noGrp="1"/>
          </p:cNvSpPr>
          <p:nvPr>
            <p:ph idx="1"/>
          </p:nvPr>
        </p:nvSpPr>
        <p:spPr/>
        <p:txBody>
          <a:bodyPr>
            <a:normAutofit fontScale="92500"/>
          </a:bodyPr>
          <a:lstStyle/>
          <a:p>
            <a:pPr algn="just"/>
            <a:r>
              <a:rPr lang="en-US" dirty="0"/>
              <a:t>The Loop or </a:t>
            </a:r>
            <a:r>
              <a:rPr lang="en-US" b="1" dirty="0" smtClean="0"/>
              <a:t>Round Robin Scheduler</a:t>
            </a:r>
            <a:r>
              <a:rPr lang="en-US" dirty="0"/>
              <a:t> is a single execution thread that runs repeatedly. </a:t>
            </a:r>
            <a:endParaRPr lang="en-US" dirty="0" smtClean="0"/>
          </a:p>
          <a:p>
            <a:pPr algn="just"/>
            <a:r>
              <a:rPr lang="en-US" dirty="0" smtClean="0"/>
              <a:t>Systems </a:t>
            </a:r>
            <a:r>
              <a:rPr lang="en-US" dirty="0"/>
              <a:t>that run in loops can be either simple or large, but the key feature is that there are no context switches or background tasks that can alter the flow of execution. </a:t>
            </a:r>
            <a:endParaRPr lang="en-US" dirty="0" smtClean="0"/>
          </a:p>
          <a:p>
            <a:pPr algn="just"/>
            <a:r>
              <a:rPr lang="en-US" dirty="0" smtClean="0"/>
              <a:t>As </a:t>
            </a:r>
            <a:r>
              <a:rPr lang="en-US" dirty="0"/>
              <a:t>a result, these are best suited to simpler tasks that do not require fast response to external stimuli, or which can focus on that stimuli only</a:t>
            </a:r>
            <a:r>
              <a:rPr lang="en-US" dirty="0" smtClean="0"/>
              <a:t>..</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itchFamily="18" charset="0"/>
                <a:cs typeface="Times New Roman" pitchFamily="18" charset="0"/>
              </a:rPr>
              <a:t>Structure of RTOS</a:t>
            </a:r>
            <a:endParaRPr lang="en-US" sz="6000"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l="25389" t="30305" r="50000" b="29288"/>
          <a:stretch>
            <a:fillRect/>
          </a:stretch>
        </p:blipFill>
        <p:spPr bwMode="auto">
          <a:xfrm>
            <a:off x="1066800" y="1524000"/>
            <a:ext cx="7010400" cy="4648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itchFamily="18" charset="0"/>
                <a:cs typeface="Times New Roman" pitchFamily="18" charset="0"/>
              </a:rPr>
              <a:t>Structure of RTOS</a:t>
            </a:r>
            <a:endParaRPr lang="en-US" sz="6000" dirty="0">
              <a:latin typeface="Times New Roman" pitchFamily="18" charset="0"/>
              <a:cs typeface="Times New Roman" pitchFamily="18" charset="0"/>
            </a:endParaRPr>
          </a:p>
        </p:txBody>
      </p:sp>
      <p:sp>
        <p:nvSpPr>
          <p:cNvPr id="4" name="Content Placeholder 3"/>
          <p:cNvSpPr>
            <a:spLocks noGrp="1"/>
          </p:cNvSpPr>
          <p:nvPr>
            <p:ph idx="1"/>
          </p:nvPr>
        </p:nvSpPr>
        <p:spPr>
          <a:xfrm>
            <a:off x="457200" y="2332037"/>
            <a:ext cx="8229600" cy="4525963"/>
          </a:xfrm>
        </p:spPr>
        <p:txBody>
          <a:bodyPr/>
          <a:lstStyle/>
          <a:p>
            <a:r>
              <a:rPr lang="en-US" sz="2000" dirty="0" smtClean="0"/>
              <a:t>The most important component of RTOS is its kernel (Monolithic &amp; Microkernel). </a:t>
            </a:r>
          </a:p>
          <a:p>
            <a:endParaRPr lang="en-US" sz="2000" dirty="0" smtClean="0"/>
          </a:p>
          <a:p>
            <a:r>
              <a:rPr lang="en-US" sz="2000" dirty="0" smtClean="0"/>
              <a:t>BSP or Board Support Package makes an RTOS target-specific (It’s a process or specific code onto (processor) which we like to have our RTOS running).</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Times New Roman" pitchFamily="18" charset="0"/>
                <a:cs typeface="Times New Roman" pitchFamily="18" charset="0"/>
              </a:rPr>
              <a:t>Characteristics of RTOS</a:t>
            </a:r>
            <a:endParaRPr lang="en-US" sz="6000"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a:srcRect l="62305" t="26938" r="10244" b="27604"/>
          <a:stretch>
            <a:fillRect/>
          </a:stretch>
        </p:blipFill>
        <p:spPr bwMode="auto">
          <a:xfrm>
            <a:off x="990600" y="1676400"/>
            <a:ext cx="6781800" cy="419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Structure Of Monolithic and Microkernel</a:t>
            </a:r>
            <a:endParaRPr lang="en-US" dirty="0"/>
          </a:p>
        </p:txBody>
      </p:sp>
      <p:pic>
        <p:nvPicPr>
          <p:cNvPr id="3074" name="Picture 2"/>
          <p:cNvPicPr>
            <a:picLocks noGrp="1" noChangeAspect="1" noChangeArrowheads="1"/>
          </p:cNvPicPr>
          <p:nvPr>
            <p:ph idx="1"/>
          </p:nvPr>
        </p:nvPicPr>
        <p:blipFill>
          <a:blip r:embed="rId2"/>
          <a:srcRect l="53244" t="16451" r="3076" b="23913"/>
          <a:stretch>
            <a:fillRect/>
          </a:stretch>
        </p:blipFill>
        <p:spPr bwMode="auto">
          <a:xfrm>
            <a:off x="533400" y="1524000"/>
            <a:ext cx="79248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Difference between Monolithic and Microkernel</a:t>
            </a:r>
            <a:endParaRPr lang="en-US" dirty="0"/>
          </a:p>
        </p:txBody>
      </p:sp>
      <p:sp>
        <p:nvSpPr>
          <p:cNvPr id="4" name="Content Placeholder 3"/>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srcRect l="55637" t="22917" r="5491" b="26987"/>
          <a:stretch>
            <a:fillRect/>
          </a:stretch>
        </p:blipFill>
        <p:spPr bwMode="auto">
          <a:xfrm>
            <a:off x="457200" y="1447800"/>
            <a:ext cx="8305800"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z="4000"/>
              <a:t>Features of RTOS’s</a:t>
            </a:r>
          </a:p>
        </p:txBody>
      </p:sp>
      <p:sp>
        <p:nvSpPr>
          <p:cNvPr id="10243" name="Rectangle 3" descr="Rectangle: Click to edit Master text styles&#10;Second level&#10;Third level&#10;Fourth level&#10;Fifth level"/>
          <p:cNvSpPr>
            <a:spLocks noGrp="1" noChangeArrowheads="1"/>
          </p:cNvSpPr>
          <p:nvPr>
            <p:ph type="body" idx="1"/>
          </p:nvPr>
        </p:nvSpPr>
        <p:spPr/>
        <p:txBody>
          <a:bodyPr>
            <a:normAutofit/>
          </a:bodyPr>
          <a:lstStyle/>
          <a:p>
            <a:r>
              <a:rPr lang="en-US" dirty="0"/>
              <a:t>Scheduling</a:t>
            </a:r>
            <a:r>
              <a:rPr lang="en-US" dirty="0" smtClean="0"/>
              <a:t>.</a:t>
            </a:r>
          </a:p>
          <a:p>
            <a:r>
              <a:rPr lang="en-US" dirty="0" smtClean="0"/>
              <a:t>Task </a:t>
            </a:r>
            <a:r>
              <a:rPr lang="en-US" dirty="0" smtClean="0"/>
              <a:t>Synchronization</a:t>
            </a:r>
            <a:endParaRPr lang="en-US" dirty="0"/>
          </a:p>
          <a:p>
            <a:r>
              <a:rPr lang="en-US" dirty="0"/>
              <a:t>Resource Allocation</a:t>
            </a:r>
            <a:r>
              <a:rPr lang="en-US" dirty="0" smtClean="0"/>
              <a:t>.</a:t>
            </a:r>
            <a:endParaRPr lang="en-US" dirty="0"/>
          </a:p>
          <a:p>
            <a:r>
              <a:rPr lang="en-US" dirty="0"/>
              <a:t>Interrupt Handling</a:t>
            </a:r>
            <a:r>
              <a:rPr lang="en-US" dirty="0" smtClean="0"/>
              <a:t>.</a:t>
            </a:r>
            <a:endParaRPr lang="en-US" dirty="0"/>
          </a:p>
          <a:p>
            <a:r>
              <a:rPr lang="en-US" dirty="0"/>
              <a:t>Other issues like kernel size.</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Task</a:t>
            </a:r>
            <a:endParaRPr lang="en-US" dirty="0"/>
          </a:p>
        </p:txBody>
      </p:sp>
      <p:sp>
        <p:nvSpPr>
          <p:cNvPr id="3" name="Content Placeholder 2"/>
          <p:cNvSpPr>
            <a:spLocks noGrp="1"/>
          </p:cNvSpPr>
          <p:nvPr>
            <p:ph idx="1"/>
          </p:nvPr>
        </p:nvSpPr>
        <p:spPr>
          <a:xfrm>
            <a:off x="457200" y="1447800"/>
            <a:ext cx="8229600" cy="4678363"/>
          </a:xfrm>
        </p:spPr>
        <p:txBody>
          <a:bodyPr>
            <a:normAutofit fontScale="47500" lnSpcReduction="20000"/>
          </a:bodyPr>
          <a:lstStyle/>
          <a:p>
            <a:endParaRPr lang="en-US" sz="3800" dirty="0" smtClean="0">
              <a:latin typeface="Times New Roman" pitchFamily="18" charset="0"/>
              <a:cs typeface="Times New Roman" pitchFamily="18" charset="0"/>
            </a:endParaRPr>
          </a:p>
          <a:p>
            <a:endParaRPr lang="en-US" sz="4400" dirty="0" smtClean="0">
              <a:latin typeface="Times New Roman" pitchFamily="18" charset="0"/>
              <a:cs typeface="Times New Roman" pitchFamily="18" charset="0"/>
            </a:endParaRPr>
          </a:p>
          <a:p>
            <a:r>
              <a:rPr lang="en-US" sz="4400" dirty="0" smtClean="0">
                <a:latin typeface="Times New Roman" pitchFamily="18" charset="0"/>
                <a:cs typeface="Times New Roman" pitchFamily="18" charset="0"/>
              </a:rPr>
              <a:t>The embedded software consists of no. of task.</a:t>
            </a:r>
          </a:p>
          <a:p>
            <a:r>
              <a:rPr lang="en-US" sz="4400" dirty="0" smtClean="0">
                <a:latin typeface="Times New Roman" pitchFamily="18" charset="0"/>
                <a:cs typeface="Times New Roman" pitchFamily="18" charset="0"/>
              </a:rPr>
              <a:t>The task object consists of its name, a unique ID, a priority, a stack and a Task Control Block.</a:t>
            </a:r>
          </a:p>
          <a:p>
            <a:r>
              <a:rPr lang="en-US" sz="4400" dirty="0" smtClean="0">
                <a:latin typeface="Times New Roman" pitchFamily="18" charset="0"/>
                <a:cs typeface="Times New Roman" pitchFamily="18" charset="0"/>
              </a:rPr>
              <a:t>The kernel has its own system tasks with priorities. These task are:</a:t>
            </a:r>
          </a:p>
          <a:p>
            <a:pPr>
              <a:buNone/>
            </a:pPr>
            <a:r>
              <a:rPr lang="en-US" sz="4400" dirty="0" smtClean="0">
                <a:latin typeface="Times New Roman" pitchFamily="18" charset="0"/>
                <a:cs typeface="Times New Roman" pitchFamily="18" charset="0"/>
              </a:rPr>
              <a:t>        Startup task</a:t>
            </a:r>
          </a:p>
          <a:p>
            <a:pPr>
              <a:buNone/>
            </a:pPr>
            <a:r>
              <a:rPr lang="en-US" sz="4400" dirty="0" smtClean="0">
                <a:latin typeface="Times New Roman" pitchFamily="18" charset="0"/>
                <a:cs typeface="Times New Roman" pitchFamily="18" charset="0"/>
              </a:rPr>
              <a:t>        Exception handling task</a:t>
            </a:r>
          </a:p>
          <a:p>
            <a:pPr>
              <a:buNone/>
            </a:pPr>
            <a:r>
              <a:rPr lang="en-US" sz="4400" dirty="0" smtClean="0">
                <a:latin typeface="Times New Roman" pitchFamily="18" charset="0"/>
                <a:cs typeface="Times New Roman" pitchFamily="18" charset="0"/>
              </a:rPr>
              <a:t>        Logging task</a:t>
            </a:r>
          </a:p>
          <a:p>
            <a:pPr>
              <a:buNone/>
            </a:pPr>
            <a:r>
              <a:rPr lang="en-US" sz="4400" dirty="0" smtClean="0">
                <a:latin typeface="Times New Roman" pitchFamily="18" charset="0"/>
                <a:cs typeface="Times New Roman" pitchFamily="18" charset="0"/>
              </a:rPr>
              <a:t>        Idle task</a:t>
            </a:r>
          </a:p>
          <a:p>
            <a:pPr>
              <a:buNone/>
            </a:pPr>
            <a:endParaRPr lang="en-US" sz="4400" dirty="0" smtClean="0">
              <a:latin typeface="Times New Roman" pitchFamily="18" charset="0"/>
              <a:cs typeface="Times New Roman" pitchFamily="18" charset="0"/>
            </a:endParaRPr>
          </a:p>
          <a:p>
            <a:pPr>
              <a:buNone/>
            </a:pPr>
            <a:r>
              <a:rPr lang="en-US" sz="4400" dirty="0" smtClean="0">
                <a:latin typeface="Times New Roman" pitchFamily="18" charset="0"/>
                <a:cs typeface="Times New Roman" pitchFamily="18" charset="0"/>
              </a:rPr>
              <a:t>Each task has to be assigned priority; and a mechanism for deciding which task will get CPU time next has to be worked out. This is known as task scheduling.</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Tasks and Task Scheduler</a:t>
            </a:r>
            <a:endParaRPr lang="en-US"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Another important requirement is that one task should not corrupt the data of another task. While scheduling the tasks, a number of issues as described below:</a:t>
            </a:r>
          </a:p>
          <a:p>
            <a:r>
              <a:rPr lang="en-US" sz="2400" dirty="0" smtClean="0">
                <a:latin typeface="Times New Roman" pitchFamily="18" charset="0"/>
                <a:cs typeface="Times New Roman" pitchFamily="18" charset="0"/>
              </a:rPr>
              <a:t>Many tasks make calls to a function.</a:t>
            </a:r>
          </a:p>
          <a:p>
            <a:pPr>
              <a:buNone/>
            </a:pPr>
            <a:r>
              <a:rPr lang="en-US" sz="2400" dirty="0" smtClean="0">
                <a:latin typeface="Times New Roman" pitchFamily="18" charset="0"/>
                <a:cs typeface="Times New Roman" pitchFamily="18" charset="0"/>
              </a:rPr>
              <a:t>         Reentrant function( may be shared by several processes at the same time).</a:t>
            </a:r>
          </a:p>
          <a:p>
            <a:pPr>
              <a:buNone/>
            </a:pPr>
            <a:r>
              <a:rPr lang="en-US" sz="2400" dirty="0" smtClean="0">
                <a:latin typeface="Times New Roman" pitchFamily="18" charset="0"/>
                <a:cs typeface="Times New Roman" pitchFamily="18" charset="0"/>
              </a:rPr>
              <a:t>         Non-reentrant function.</a:t>
            </a:r>
          </a:p>
          <a:p>
            <a:r>
              <a:rPr lang="en-US" sz="2400" dirty="0" smtClean="0">
                <a:latin typeface="Times New Roman" pitchFamily="18" charset="0"/>
                <a:cs typeface="Times New Roman" pitchFamily="18" charset="0"/>
              </a:rPr>
              <a:t>Every task requires resources.</a:t>
            </a:r>
          </a:p>
          <a:p>
            <a:r>
              <a:rPr lang="en-US" sz="2400" dirty="0" smtClean="0">
                <a:latin typeface="Times New Roman" pitchFamily="18" charset="0"/>
                <a:cs typeface="Times New Roman" pitchFamily="18" charset="0"/>
              </a:rPr>
              <a:t>Tasks may need to communicate data among themselves.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US" dirty="0"/>
          </a:p>
        </p:txBody>
      </p:sp>
      <p:sp>
        <p:nvSpPr>
          <p:cNvPr id="5" name="Content Placeholder 4"/>
          <p:cNvSpPr>
            <a:spLocks noGrp="1"/>
          </p:cNvSpPr>
          <p:nvPr>
            <p:ph idx="1"/>
          </p:nvPr>
        </p:nvSpPr>
        <p:spPr/>
        <p:txBody>
          <a:bodyPr/>
          <a:lstStyle/>
          <a:p>
            <a:pPr>
              <a:buNone/>
            </a:pPr>
            <a:r>
              <a:rPr lang="en-US" dirty="0" smtClean="0"/>
              <a:t> </a:t>
            </a:r>
            <a:endParaRPr lang="en-US" dirty="0"/>
          </a:p>
        </p:txBody>
      </p:sp>
      <p:pic>
        <p:nvPicPr>
          <p:cNvPr id="1027" name="Picture 3"/>
          <p:cNvPicPr>
            <a:picLocks noChangeAspect="1" noChangeArrowheads="1"/>
          </p:cNvPicPr>
          <p:nvPr/>
        </p:nvPicPr>
        <p:blipFill>
          <a:blip r:embed="rId2"/>
          <a:srcRect l="30088" t="23959" r="34187" b="25000"/>
          <a:stretch>
            <a:fillRect/>
          </a:stretch>
        </p:blipFill>
        <p:spPr bwMode="auto">
          <a:xfrm>
            <a:off x="228600" y="1219200"/>
            <a:ext cx="8382000" cy="5410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04800" y="457200"/>
            <a:ext cx="7791450" cy="774700"/>
          </a:xfrm>
        </p:spPr>
        <p:txBody>
          <a:bodyPr/>
          <a:lstStyle/>
          <a:p>
            <a:r>
              <a:rPr lang="en-US" altLang="en-US" sz="3200" dirty="0" smtClean="0">
                <a:latin typeface="Cambria Math" pitchFamily="18" charset="0"/>
              </a:rPr>
              <a:t>Task States</a:t>
            </a:r>
          </a:p>
        </p:txBody>
      </p:sp>
      <p:sp>
        <p:nvSpPr>
          <p:cNvPr id="15363" name="TextBox 3"/>
          <p:cNvSpPr txBox="1">
            <a:spLocks noChangeArrowheads="1"/>
          </p:cNvSpPr>
          <p:nvPr/>
        </p:nvSpPr>
        <p:spPr bwMode="auto">
          <a:xfrm>
            <a:off x="533400" y="1905000"/>
            <a:ext cx="8043862" cy="3786188"/>
          </a:xfrm>
          <a:prstGeom prst="rect">
            <a:avLst/>
          </a:prstGeom>
          <a:noFill/>
          <a:ln w="9525">
            <a:noFill/>
            <a:miter lim="800000"/>
            <a:headEnd/>
            <a:tailEnd/>
          </a:ln>
        </p:spPr>
        <p:txBody>
          <a:bodyPr>
            <a:spAutoFit/>
          </a:bodyPr>
          <a:lstStyle/>
          <a:p>
            <a:pPr marL="342900" indent="-342900">
              <a:lnSpc>
                <a:spcPct val="200000"/>
              </a:lnSpc>
              <a:buClr>
                <a:srgbClr val="000000"/>
              </a:buClr>
              <a:buSzPct val="100000"/>
              <a:buFont typeface="Wingdings" pitchFamily="2" charset="2"/>
              <a:buChar char="Ø"/>
            </a:pPr>
            <a:r>
              <a:rPr lang="en-US" altLang="en-US" sz="2000" b="1" dirty="0">
                <a:solidFill>
                  <a:schemeClr val="tx1"/>
                </a:solidFill>
                <a:latin typeface="Cambria Math" pitchFamily="18" charset="0"/>
              </a:rPr>
              <a:t>Idle</a:t>
            </a:r>
            <a:r>
              <a:rPr lang="en-US" altLang="en-US" sz="2000" dirty="0">
                <a:solidFill>
                  <a:schemeClr val="tx1"/>
                </a:solidFill>
                <a:latin typeface="Cambria Math" pitchFamily="18" charset="0"/>
              </a:rPr>
              <a:t> : task has no need for computer time</a:t>
            </a:r>
          </a:p>
          <a:p>
            <a:pPr marL="342900" indent="-342900">
              <a:lnSpc>
                <a:spcPct val="200000"/>
              </a:lnSpc>
              <a:buClr>
                <a:srgbClr val="000000"/>
              </a:buClr>
              <a:buSzPct val="100000"/>
              <a:buFont typeface="Wingdings" pitchFamily="2" charset="2"/>
              <a:buChar char="Ø"/>
            </a:pPr>
            <a:r>
              <a:rPr lang="en-US" altLang="en-US" sz="2000" b="1" dirty="0">
                <a:solidFill>
                  <a:schemeClr val="tx1"/>
                </a:solidFill>
                <a:latin typeface="Cambria Math" pitchFamily="18" charset="0"/>
              </a:rPr>
              <a:t>Ready</a:t>
            </a:r>
            <a:r>
              <a:rPr lang="en-US" altLang="en-US" sz="2000" dirty="0">
                <a:solidFill>
                  <a:schemeClr val="tx1"/>
                </a:solidFill>
                <a:latin typeface="Cambria Math" pitchFamily="18" charset="0"/>
              </a:rPr>
              <a:t> : task is ready to go active, but waiting for processor time</a:t>
            </a:r>
          </a:p>
          <a:p>
            <a:pPr marL="342900" indent="-342900">
              <a:lnSpc>
                <a:spcPct val="200000"/>
              </a:lnSpc>
              <a:buClr>
                <a:srgbClr val="000000"/>
              </a:buClr>
              <a:buSzPct val="100000"/>
              <a:buFont typeface="Wingdings" pitchFamily="2" charset="2"/>
              <a:buChar char="Ø"/>
            </a:pPr>
            <a:r>
              <a:rPr lang="en-US" altLang="en-US" sz="2000" b="1" dirty="0">
                <a:solidFill>
                  <a:schemeClr val="tx1"/>
                </a:solidFill>
                <a:latin typeface="Cambria Math" pitchFamily="18" charset="0"/>
              </a:rPr>
              <a:t>Running</a:t>
            </a:r>
            <a:r>
              <a:rPr lang="en-US" altLang="en-US" sz="2000" dirty="0">
                <a:solidFill>
                  <a:schemeClr val="tx1"/>
                </a:solidFill>
                <a:latin typeface="Cambria Math" pitchFamily="18" charset="0"/>
              </a:rPr>
              <a:t> : task is executing associated activities</a:t>
            </a:r>
          </a:p>
          <a:p>
            <a:pPr marL="342900" indent="-342900">
              <a:lnSpc>
                <a:spcPct val="200000"/>
              </a:lnSpc>
              <a:buClr>
                <a:srgbClr val="000000"/>
              </a:buClr>
              <a:buSzPct val="100000"/>
              <a:buFont typeface="Wingdings" pitchFamily="2" charset="2"/>
              <a:buChar char="Ø"/>
            </a:pPr>
            <a:r>
              <a:rPr lang="en-US" altLang="en-US" sz="2000" b="1" dirty="0">
                <a:solidFill>
                  <a:schemeClr val="tx1"/>
                </a:solidFill>
                <a:latin typeface="Cambria Math" pitchFamily="18" charset="0"/>
              </a:rPr>
              <a:t>Waiting</a:t>
            </a:r>
            <a:r>
              <a:rPr lang="en-US" altLang="en-US" sz="2000" dirty="0">
                <a:solidFill>
                  <a:schemeClr val="tx1"/>
                </a:solidFill>
                <a:latin typeface="Cambria Math" pitchFamily="18" charset="0"/>
              </a:rPr>
              <a:t> : task put on temporary hold to allow lower priority task </a:t>
            </a:r>
            <a:r>
              <a:rPr lang="en-US" altLang="en-US" sz="2000" dirty="0" smtClean="0">
                <a:solidFill>
                  <a:schemeClr val="tx1"/>
                </a:solidFill>
                <a:latin typeface="Cambria Math" pitchFamily="18" charset="0"/>
              </a:rPr>
              <a:t>chance </a:t>
            </a:r>
            <a:r>
              <a:rPr lang="en-US" altLang="en-US" sz="2000" dirty="0">
                <a:solidFill>
                  <a:schemeClr val="tx1"/>
                </a:solidFill>
                <a:latin typeface="Cambria Math" pitchFamily="18" charset="0"/>
              </a:rPr>
              <a:t>to execute</a:t>
            </a:r>
          </a:p>
          <a:p>
            <a:pPr marL="342900" indent="-342900">
              <a:lnSpc>
                <a:spcPct val="200000"/>
              </a:lnSpc>
              <a:buClr>
                <a:srgbClr val="000000"/>
              </a:buClr>
              <a:buSzPct val="100000"/>
              <a:buFont typeface="Wingdings" pitchFamily="2" charset="2"/>
              <a:buChar char="Ø"/>
            </a:pPr>
            <a:r>
              <a:rPr lang="en-US" altLang="en-US" sz="2000" b="1" dirty="0">
                <a:solidFill>
                  <a:schemeClr val="tx1"/>
                </a:solidFill>
                <a:latin typeface="Cambria Math" pitchFamily="18" charset="0"/>
              </a:rPr>
              <a:t>suspended</a:t>
            </a:r>
            <a:r>
              <a:rPr lang="en-US" altLang="en-US" sz="2000" dirty="0">
                <a:solidFill>
                  <a:schemeClr val="tx1"/>
                </a:solidFill>
                <a:latin typeface="Cambria Math" pitchFamily="18" charset="0"/>
              </a:rPr>
              <a:t>: task is waiting for resource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a:t>
            </a:r>
          </a:p>
        </p:txBody>
      </p:sp>
      <p:pic>
        <p:nvPicPr>
          <p:cNvPr id="4" name="Content Placeholder 3" descr="Type_1_Loop.gif"/>
          <p:cNvPicPr>
            <a:picLocks noGrp="1" noChangeAspect="1"/>
          </p:cNvPicPr>
          <p:nvPr>
            <p:ph idx="1"/>
          </p:nvPr>
        </p:nvPicPr>
        <p:blipFill>
          <a:blip r:embed="rId2"/>
          <a:stretch>
            <a:fillRect/>
          </a:stretch>
        </p:blipFill>
        <p:spPr>
          <a:xfrm>
            <a:off x="762001" y="1447801"/>
            <a:ext cx="7162800" cy="48768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State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Each task/Process can belong to one and only one state.</a:t>
            </a:r>
          </a:p>
          <a:p>
            <a:r>
              <a:rPr lang="en-US" dirty="0" smtClean="0"/>
              <a:t>The Scheduler only operates on the processes in the Ready state. </a:t>
            </a:r>
          </a:p>
          <a:p>
            <a:r>
              <a:rPr lang="en-US" dirty="0" smtClean="0"/>
              <a:t>There is a single task in the Run/current state at any time. </a:t>
            </a:r>
          </a:p>
          <a:p>
            <a:r>
              <a:rPr lang="en-US" dirty="0" smtClean="0"/>
              <a:t>Transitions to and from the Ready queue are affected as a part of the execution of the RTOS resource/object services or as a result of timing events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Operation</a:t>
            </a:r>
            <a:endParaRPr lang="en-US" dirty="0"/>
          </a:p>
        </p:txBody>
      </p:sp>
      <p:sp>
        <p:nvSpPr>
          <p:cNvPr id="3" name="Content Placeholder 2"/>
          <p:cNvSpPr>
            <a:spLocks noGrp="1"/>
          </p:cNvSpPr>
          <p:nvPr>
            <p:ph idx="1"/>
          </p:nvPr>
        </p:nvSpPr>
        <p:spPr>
          <a:xfrm>
            <a:off x="533400" y="2819400"/>
            <a:ext cx="8229600" cy="2590800"/>
          </a:xfrm>
        </p:spPr>
        <p:txBody>
          <a:bodyPr/>
          <a:lstStyle/>
          <a:p>
            <a:r>
              <a:rPr lang="en-US" dirty="0" smtClean="0"/>
              <a:t>creating and deleting tasks,</a:t>
            </a:r>
          </a:p>
          <a:p>
            <a:r>
              <a:rPr lang="en-US" dirty="0" smtClean="0"/>
              <a:t>controlling task scheduling,  </a:t>
            </a:r>
          </a:p>
          <a:p>
            <a:r>
              <a:rPr lang="en-US" dirty="0" smtClean="0"/>
              <a:t>obtaining task information.</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Context Switching and Scheduling Algorithms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Times New Roman" pitchFamily="18" charset="0"/>
                <a:cs typeface="Times New Roman" pitchFamily="18" charset="0"/>
              </a:rPr>
              <a:t>The state of the CPU registers when a task has to be preempted is called the context.</a:t>
            </a:r>
          </a:p>
          <a:p>
            <a:r>
              <a:rPr lang="en-US" dirty="0" smtClean="0">
                <a:latin typeface="Times New Roman" pitchFamily="18" charset="0"/>
                <a:cs typeface="Times New Roman" pitchFamily="18" charset="0"/>
              </a:rPr>
              <a:t>Saving the contents of the CPU registers and loading the new task parameter is called context switching.</a:t>
            </a:r>
          </a:p>
          <a:p>
            <a:pPr>
              <a:buNone/>
            </a:pPr>
            <a:endParaRPr lang="en-US" dirty="0" smtClean="0">
              <a:latin typeface="Times New Roman" pitchFamily="18" charset="0"/>
              <a:cs typeface="Times New Roman" pitchFamily="18" charset="0"/>
            </a:endParaRPr>
          </a:p>
          <a:p>
            <a:r>
              <a:rPr lang="en-US" b="1" dirty="0" smtClean="0">
                <a:latin typeface="Times New Roman" pitchFamily="18" charset="0"/>
                <a:cs typeface="Times New Roman" pitchFamily="18" charset="0"/>
              </a:rPr>
              <a:t>Scheduling Algorithms</a:t>
            </a:r>
            <a:r>
              <a:rPr lang="en-US" dirty="0" smtClean="0">
                <a:latin typeface="Times New Roman" pitchFamily="18" charset="0"/>
                <a:cs typeface="Times New Roman" pitchFamily="18" charset="0"/>
              </a:rPr>
              <a:t> Depending on the requirement of the embedded system, the scheduling algorithm needs to be chosen. Following scheduling algorithm:</a:t>
            </a:r>
          </a:p>
          <a:p>
            <a:r>
              <a:rPr lang="en-US" dirty="0" smtClean="0">
                <a:latin typeface="Times New Roman" pitchFamily="18" charset="0"/>
                <a:cs typeface="Times New Roman" pitchFamily="18" charset="0"/>
              </a:rPr>
              <a:t>First In First Out</a:t>
            </a:r>
          </a:p>
          <a:p>
            <a:r>
              <a:rPr lang="en-US" dirty="0" smtClean="0">
                <a:latin typeface="Times New Roman" pitchFamily="18" charset="0"/>
                <a:cs typeface="Times New Roman" pitchFamily="18" charset="0"/>
              </a:rPr>
              <a:t>Round Robin algorithm</a:t>
            </a:r>
          </a:p>
          <a:p>
            <a:r>
              <a:rPr lang="en-US" dirty="0" smtClean="0">
                <a:latin typeface="Times New Roman" pitchFamily="18" charset="0"/>
                <a:cs typeface="Times New Roman" pitchFamily="18" charset="0"/>
              </a:rPr>
              <a:t>Round Robin with priority</a:t>
            </a:r>
          </a:p>
          <a:p>
            <a:r>
              <a:rPr lang="en-US" dirty="0" smtClean="0">
                <a:latin typeface="Times New Roman" pitchFamily="18" charset="0"/>
                <a:cs typeface="Times New Roman" pitchFamily="18" charset="0"/>
              </a:rPr>
              <a:t>Shortest Job First</a:t>
            </a:r>
          </a:p>
          <a:p>
            <a:r>
              <a:rPr lang="en-US" dirty="0" smtClean="0">
                <a:latin typeface="Times New Roman" pitchFamily="18" charset="0"/>
                <a:cs typeface="Times New Roman" pitchFamily="18" charset="0"/>
              </a:rPr>
              <a:t>Non-preemptive multitasking</a:t>
            </a:r>
          </a:p>
          <a:p>
            <a:r>
              <a:rPr lang="en-US" dirty="0" smtClean="0">
                <a:latin typeface="Times New Roman" pitchFamily="18" charset="0"/>
                <a:cs typeface="Times New Roman" pitchFamily="18" charset="0"/>
              </a:rPr>
              <a:t>Preemptive multitasking</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descr="Large confetti"/>
          <p:cNvSpPr>
            <a:spLocks noGrp="1" noChangeArrowheads="1"/>
          </p:cNvSpPr>
          <p:nvPr>
            <p:ph type="title"/>
          </p:nvPr>
        </p:nvSpPr>
        <p:spPr>
          <a:xfrm>
            <a:off x="1066800" y="284163"/>
            <a:ext cx="7696200" cy="706437"/>
          </a:xfrm>
        </p:spPr>
        <p:txBody>
          <a:bodyPr>
            <a:normAutofit fontScale="90000"/>
          </a:bodyPr>
          <a:lstStyle/>
          <a:p>
            <a:r>
              <a:rPr lang="en-US" b="1" dirty="0"/>
              <a:t>Task Scheduling</a:t>
            </a:r>
          </a:p>
        </p:txBody>
      </p:sp>
      <p:sp>
        <p:nvSpPr>
          <p:cNvPr id="45059" name="Rectangle 3"/>
          <p:cNvSpPr>
            <a:spLocks noGrp="1" noChangeArrowheads="1"/>
          </p:cNvSpPr>
          <p:nvPr>
            <p:ph type="body" idx="1"/>
          </p:nvPr>
        </p:nvSpPr>
        <p:spPr>
          <a:xfrm>
            <a:off x="762000" y="1447800"/>
            <a:ext cx="7772400" cy="4724400"/>
          </a:xfrm>
        </p:spPr>
        <p:txBody>
          <a:bodyPr/>
          <a:lstStyle/>
          <a:p>
            <a:pPr algn="ctr">
              <a:buFontTx/>
              <a:buNone/>
            </a:pPr>
            <a:endParaRPr lang="en-US" sz="1400"/>
          </a:p>
          <a:p>
            <a:pPr algn="ctr">
              <a:buFontTx/>
              <a:buNone/>
            </a:pPr>
            <a:r>
              <a:rPr lang="en-US"/>
              <a:t>Time Slicing</a:t>
            </a:r>
          </a:p>
        </p:txBody>
      </p:sp>
      <p:sp>
        <p:nvSpPr>
          <p:cNvPr id="45062" name="Rectangle 6"/>
          <p:cNvSpPr>
            <a:spLocks noChangeArrowheads="1"/>
          </p:cNvSpPr>
          <p:nvPr/>
        </p:nvSpPr>
        <p:spPr bwMode="auto">
          <a:xfrm>
            <a:off x="1981200" y="4876800"/>
            <a:ext cx="762000" cy="381000"/>
          </a:xfrm>
          <a:prstGeom prst="rect">
            <a:avLst/>
          </a:prstGeom>
          <a:solidFill>
            <a:srgbClr val="FFFFCC"/>
          </a:solidFill>
          <a:ln w="9525">
            <a:solidFill>
              <a:schemeClr val="tx1"/>
            </a:solidFill>
            <a:miter lim="800000"/>
            <a:headEnd/>
            <a:tailEnd/>
          </a:ln>
          <a:effectLst/>
        </p:spPr>
        <p:txBody>
          <a:bodyPr wrap="none" anchor="ctr"/>
          <a:lstStyle/>
          <a:p>
            <a:r>
              <a:rPr lang="en-US" sz="1800"/>
              <a:t>Task 1</a:t>
            </a:r>
          </a:p>
        </p:txBody>
      </p:sp>
      <p:grpSp>
        <p:nvGrpSpPr>
          <p:cNvPr id="2" name="Group 18"/>
          <p:cNvGrpSpPr>
            <a:grpSpLocks/>
          </p:cNvGrpSpPr>
          <p:nvPr/>
        </p:nvGrpSpPr>
        <p:grpSpPr bwMode="auto">
          <a:xfrm>
            <a:off x="762000" y="2590800"/>
            <a:ext cx="1190625" cy="2759075"/>
            <a:chOff x="192" y="1632"/>
            <a:chExt cx="750" cy="1738"/>
          </a:xfrm>
        </p:grpSpPr>
        <p:sp>
          <p:nvSpPr>
            <p:cNvPr id="45070" name="Text Box 14"/>
            <p:cNvSpPr txBox="1">
              <a:spLocks noChangeArrowheads="1"/>
            </p:cNvSpPr>
            <p:nvPr/>
          </p:nvSpPr>
          <p:spPr bwMode="auto">
            <a:xfrm>
              <a:off x="192" y="2160"/>
              <a:ext cx="672" cy="442"/>
            </a:xfrm>
            <a:prstGeom prst="rect">
              <a:avLst/>
            </a:prstGeom>
            <a:noFill/>
            <a:ln w="9525">
              <a:noFill/>
              <a:miter lim="800000"/>
              <a:headEnd/>
              <a:tailEnd/>
            </a:ln>
            <a:effectLst/>
          </p:spPr>
          <p:txBody>
            <a:bodyPr>
              <a:spAutoFit/>
            </a:bodyPr>
            <a:lstStyle/>
            <a:p>
              <a:r>
                <a:rPr lang="en-US" sz="2000" b="1"/>
                <a:t>Arrival</a:t>
              </a:r>
            </a:p>
            <a:p>
              <a:r>
                <a:rPr lang="en-US" sz="2000" b="1"/>
                <a:t>Order</a:t>
              </a:r>
            </a:p>
          </p:txBody>
        </p:sp>
        <p:sp>
          <p:nvSpPr>
            <p:cNvPr id="45071" name="Text Box 15"/>
            <p:cNvSpPr txBox="1">
              <a:spLocks noChangeArrowheads="1"/>
            </p:cNvSpPr>
            <p:nvPr/>
          </p:nvSpPr>
          <p:spPr bwMode="auto">
            <a:xfrm>
              <a:off x="530" y="3120"/>
              <a:ext cx="408" cy="250"/>
            </a:xfrm>
            <a:prstGeom prst="rect">
              <a:avLst/>
            </a:prstGeom>
            <a:noFill/>
            <a:ln w="9525">
              <a:noFill/>
              <a:miter lim="800000"/>
              <a:headEnd/>
              <a:tailEnd/>
            </a:ln>
            <a:effectLst/>
          </p:spPr>
          <p:txBody>
            <a:bodyPr wrap="none">
              <a:spAutoFit/>
            </a:bodyPr>
            <a:lstStyle/>
            <a:p>
              <a:r>
                <a:rPr lang="en-US" sz="2000"/>
                <a:t>First</a:t>
              </a:r>
            </a:p>
          </p:txBody>
        </p:sp>
        <p:sp>
          <p:nvSpPr>
            <p:cNvPr id="45073" name="Text Box 17"/>
            <p:cNvSpPr txBox="1">
              <a:spLocks noChangeArrowheads="1"/>
            </p:cNvSpPr>
            <p:nvPr/>
          </p:nvSpPr>
          <p:spPr bwMode="auto">
            <a:xfrm>
              <a:off x="551" y="1632"/>
              <a:ext cx="391" cy="250"/>
            </a:xfrm>
            <a:prstGeom prst="rect">
              <a:avLst/>
            </a:prstGeom>
            <a:noFill/>
            <a:ln w="9525">
              <a:noFill/>
              <a:miter lim="800000"/>
              <a:headEnd/>
              <a:tailEnd/>
            </a:ln>
            <a:effectLst/>
          </p:spPr>
          <p:txBody>
            <a:bodyPr wrap="none">
              <a:spAutoFit/>
            </a:bodyPr>
            <a:lstStyle/>
            <a:p>
              <a:r>
                <a:rPr lang="en-US" sz="2000"/>
                <a:t>Last</a:t>
              </a:r>
            </a:p>
          </p:txBody>
        </p:sp>
      </p:grpSp>
      <p:grpSp>
        <p:nvGrpSpPr>
          <p:cNvPr id="3" name="Group 30"/>
          <p:cNvGrpSpPr>
            <a:grpSpLocks/>
          </p:cNvGrpSpPr>
          <p:nvPr/>
        </p:nvGrpSpPr>
        <p:grpSpPr bwMode="auto">
          <a:xfrm>
            <a:off x="2743200" y="4495800"/>
            <a:ext cx="762000" cy="381000"/>
            <a:chOff x="1440" y="2832"/>
            <a:chExt cx="480" cy="240"/>
          </a:xfrm>
        </p:grpSpPr>
        <p:sp>
          <p:nvSpPr>
            <p:cNvPr id="45063" name="Rectangle 7"/>
            <p:cNvSpPr>
              <a:spLocks noChangeArrowheads="1"/>
            </p:cNvSpPr>
            <p:nvPr/>
          </p:nvSpPr>
          <p:spPr bwMode="auto">
            <a:xfrm>
              <a:off x="1440" y="2832"/>
              <a:ext cx="480" cy="24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45076" name="Rectangle 20"/>
            <p:cNvSpPr>
              <a:spLocks noChangeArrowheads="1"/>
            </p:cNvSpPr>
            <p:nvPr/>
          </p:nvSpPr>
          <p:spPr bwMode="auto">
            <a:xfrm>
              <a:off x="1440" y="2832"/>
              <a:ext cx="480" cy="240"/>
            </a:xfrm>
            <a:prstGeom prst="rect">
              <a:avLst/>
            </a:prstGeom>
            <a:solidFill>
              <a:srgbClr val="CCFFCC"/>
            </a:solidFill>
            <a:ln w="9525">
              <a:solidFill>
                <a:schemeClr val="tx1"/>
              </a:solidFill>
              <a:miter lim="800000"/>
              <a:headEnd/>
              <a:tailEnd/>
            </a:ln>
            <a:effectLst/>
          </p:spPr>
          <p:txBody>
            <a:bodyPr wrap="none" anchor="ctr"/>
            <a:lstStyle/>
            <a:p>
              <a:r>
                <a:rPr lang="en-US" sz="1800" dirty="0"/>
                <a:t>Task 2</a:t>
              </a:r>
            </a:p>
          </p:txBody>
        </p:sp>
      </p:grpSp>
      <p:grpSp>
        <p:nvGrpSpPr>
          <p:cNvPr id="4" name="Group 31"/>
          <p:cNvGrpSpPr>
            <a:grpSpLocks/>
          </p:cNvGrpSpPr>
          <p:nvPr/>
        </p:nvGrpSpPr>
        <p:grpSpPr bwMode="auto">
          <a:xfrm>
            <a:off x="3505200" y="4114800"/>
            <a:ext cx="762000" cy="381000"/>
            <a:chOff x="1920" y="2592"/>
            <a:chExt cx="480" cy="240"/>
          </a:xfrm>
        </p:grpSpPr>
        <p:sp>
          <p:nvSpPr>
            <p:cNvPr id="45064" name="Rectangle 8"/>
            <p:cNvSpPr>
              <a:spLocks noChangeArrowheads="1"/>
            </p:cNvSpPr>
            <p:nvPr/>
          </p:nvSpPr>
          <p:spPr bwMode="auto">
            <a:xfrm>
              <a:off x="1920" y="2592"/>
              <a:ext cx="480" cy="24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45077" name="Rectangle 21"/>
            <p:cNvSpPr>
              <a:spLocks noChangeArrowheads="1"/>
            </p:cNvSpPr>
            <p:nvPr/>
          </p:nvSpPr>
          <p:spPr bwMode="auto">
            <a:xfrm>
              <a:off x="1920" y="2592"/>
              <a:ext cx="480" cy="240"/>
            </a:xfrm>
            <a:prstGeom prst="rect">
              <a:avLst/>
            </a:prstGeom>
            <a:solidFill>
              <a:schemeClr val="accent1"/>
            </a:solidFill>
            <a:ln w="9525">
              <a:solidFill>
                <a:schemeClr val="tx1"/>
              </a:solidFill>
              <a:miter lim="800000"/>
              <a:headEnd/>
              <a:tailEnd/>
            </a:ln>
            <a:effectLst/>
          </p:spPr>
          <p:txBody>
            <a:bodyPr wrap="none" anchor="ctr"/>
            <a:lstStyle/>
            <a:p>
              <a:r>
                <a:rPr lang="en-US" sz="1800"/>
                <a:t>Task 3</a:t>
              </a:r>
            </a:p>
          </p:txBody>
        </p:sp>
      </p:grpSp>
      <p:grpSp>
        <p:nvGrpSpPr>
          <p:cNvPr id="5" name="Group 35"/>
          <p:cNvGrpSpPr>
            <a:grpSpLocks/>
          </p:cNvGrpSpPr>
          <p:nvPr/>
        </p:nvGrpSpPr>
        <p:grpSpPr bwMode="auto">
          <a:xfrm>
            <a:off x="4343400" y="4114800"/>
            <a:ext cx="2286000" cy="1143000"/>
            <a:chOff x="2736" y="2592"/>
            <a:chExt cx="1440" cy="720"/>
          </a:xfrm>
        </p:grpSpPr>
        <p:sp>
          <p:nvSpPr>
            <p:cNvPr id="45081" name="Rectangle 25"/>
            <p:cNvSpPr>
              <a:spLocks noChangeArrowheads="1"/>
            </p:cNvSpPr>
            <p:nvPr/>
          </p:nvSpPr>
          <p:spPr bwMode="auto">
            <a:xfrm>
              <a:off x="2736" y="3072"/>
              <a:ext cx="480" cy="240"/>
            </a:xfrm>
            <a:prstGeom prst="rect">
              <a:avLst/>
            </a:prstGeom>
            <a:solidFill>
              <a:srgbClr val="FFFFCC"/>
            </a:solidFill>
            <a:ln w="9525">
              <a:solidFill>
                <a:schemeClr val="tx1"/>
              </a:solidFill>
              <a:miter lim="800000"/>
              <a:headEnd/>
              <a:tailEnd/>
            </a:ln>
            <a:effectLst/>
          </p:spPr>
          <p:txBody>
            <a:bodyPr wrap="none" anchor="ctr"/>
            <a:lstStyle/>
            <a:p>
              <a:r>
                <a:rPr lang="en-US" sz="1800"/>
                <a:t>Task 1</a:t>
              </a:r>
            </a:p>
          </p:txBody>
        </p:sp>
        <p:grpSp>
          <p:nvGrpSpPr>
            <p:cNvPr id="6" name="Group 32"/>
            <p:cNvGrpSpPr>
              <a:grpSpLocks/>
            </p:cNvGrpSpPr>
            <p:nvPr/>
          </p:nvGrpSpPr>
          <p:grpSpPr bwMode="auto">
            <a:xfrm>
              <a:off x="3216" y="2832"/>
              <a:ext cx="480" cy="240"/>
              <a:chOff x="2928" y="2832"/>
              <a:chExt cx="480" cy="240"/>
            </a:xfrm>
          </p:grpSpPr>
          <p:sp>
            <p:nvSpPr>
              <p:cNvPr id="45082" name="Rectangle 26"/>
              <p:cNvSpPr>
                <a:spLocks noChangeArrowheads="1"/>
              </p:cNvSpPr>
              <p:nvPr/>
            </p:nvSpPr>
            <p:spPr bwMode="auto">
              <a:xfrm>
                <a:off x="2928" y="2832"/>
                <a:ext cx="480" cy="240"/>
              </a:xfrm>
              <a:prstGeom prst="rect">
                <a:avLst/>
              </a:prstGeom>
              <a:solidFill>
                <a:schemeClr val="accent1"/>
              </a:solidFill>
              <a:ln w="9525">
                <a:solidFill>
                  <a:schemeClr val="tx1"/>
                </a:solidFill>
                <a:miter lim="800000"/>
                <a:headEnd/>
                <a:tailEnd/>
              </a:ln>
              <a:effectLst/>
            </p:spPr>
            <p:txBody>
              <a:bodyPr wrap="none" anchor="ctr"/>
              <a:lstStyle/>
              <a:p>
                <a:endParaRPr lang="en-US"/>
              </a:p>
            </p:txBody>
          </p:sp>
          <p:sp>
            <p:nvSpPr>
              <p:cNvPr id="45084" name="Rectangle 28"/>
              <p:cNvSpPr>
                <a:spLocks noChangeArrowheads="1"/>
              </p:cNvSpPr>
              <p:nvPr/>
            </p:nvSpPr>
            <p:spPr bwMode="auto">
              <a:xfrm>
                <a:off x="2928" y="2832"/>
                <a:ext cx="480" cy="240"/>
              </a:xfrm>
              <a:prstGeom prst="rect">
                <a:avLst/>
              </a:prstGeom>
              <a:solidFill>
                <a:srgbClr val="CCFFCC"/>
              </a:solidFill>
              <a:ln w="9525">
                <a:solidFill>
                  <a:schemeClr val="tx1"/>
                </a:solidFill>
                <a:miter lim="800000"/>
                <a:headEnd/>
                <a:tailEnd/>
              </a:ln>
              <a:effectLst/>
            </p:spPr>
            <p:txBody>
              <a:bodyPr wrap="none" anchor="ctr"/>
              <a:lstStyle/>
              <a:p>
                <a:r>
                  <a:rPr lang="en-US" sz="1800"/>
                  <a:t>Task 2</a:t>
                </a:r>
              </a:p>
            </p:txBody>
          </p:sp>
        </p:grpSp>
        <p:grpSp>
          <p:nvGrpSpPr>
            <p:cNvPr id="7" name="Group 33"/>
            <p:cNvGrpSpPr>
              <a:grpSpLocks/>
            </p:cNvGrpSpPr>
            <p:nvPr/>
          </p:nvGrpSpPr>
          <p:grpSpPr bwMode="auto">
            <a:xfrm>
              <a:off x="3696" y="2592"/>
              <a:ext cx="480" cy="240"/>
              <a:chOff x="3408" y="2592"/>
              <a:chExt cx="480" cy="240"/>
            </a:xfrm>
          </p:grpSpPr>
          <p:sp>
            <p:nvSpPr>
              <p:cNvPr id="45083" name="Rectangle 27"/>
              <p:cNvSpPr>
                <a:spLocks noChangeArrowheads="1"/>
              </p:cNvSpPr>
              <p:nvPr/>
            </p:nvSpPr>
            <p:spPr bwMode="auto">
              <a:xfrm>
                <a:off x="3408" y="2592"/>
                <a:ext cx="480" cy="240"/>
              </a:xfrm>
              <a:prstGeom prst="rect">
                <a:avLst/>
              </a:prstGeom>
              <a:solidFill>
                <a:schemeClr val="hlink"/>
              </a:solidFill>
              <a:ln w="9525">
                <a:solidFill>
                  <a:schemeClr val="tx1"/>
                </a:solidFill>
                <a:miter lim="800000"/>
                <a:headEnd/>
                <a:tailEnd/>
              </a:ln>
              <a:effectLst/>
            </p:spPr>
            <p:txBody>
              <a:bodyPr wrap="none" anchor="ctr"/>
              <a:lstStyle/>
              <a:p>
                <a:endParaRPr lang="en-US"/>
              </a:p>
            </p:txBody>
          </p:sp>
          <p:sp>
            <p:nvSpPr>
              <p:cNvPr id="45085" name="Rectangle 29"/>
              <p:cNvSpPr>
                <a:spLocks noChangeArrowheads="1"/>
              </p:cNvSpPr>
              <p:nvPr/>
            </p:nvSpPr>
            <p:spPr bwMode="auto">
              <a:xfrm>
                <a:off x="3408" y="2592"/>
                <a:ext cx="480" cy="240"/>
              </a:xfrm>
              <a:prstGeom prst="rect">
                <a:avLst/>
              </a:prstGeom>
              <a:solidFill>
                <a:schemeClr val="accent1"/>
              </a:solidFill>
              <a:ln w="9525">
                <a:solidFill>
                  <a:schemeClr val="tx1"/>
                </a:solidFill>
                <a:miter lim="800000"/>
                <a:headEnd/>
                <a:tailEnd/>
              </a:ln>
              <a:effectLst/>
            </p:spPr>
            <p:txBody>
              <a:bodyPr wrap="none" anchor="ctr"/>
              <a:lstStyle/>
              <a:p>
                <a:r>
                  <a:rPr lang="en-US" sz="1800"/>
                  <a:t>Task 3</a:t>
                </a:r>
              </a:p>
            </p:txBody>
          </p:sp>
        </p:grpSp>
      </p:grpSp>
      <p:grpSp>
        <p:nvGrpSpPr>
          <p:cNvPr id="8" name="Group 38"/>
          <p:cNvGrpSpPr>
            <a:grpSpLocks/>
          </p:cNvGrpSpPr>
          <p:nvPr/>
        </p:nvGrpSpPr>
        <p:grpSpPr bwMode="auto">
          <a:xfrm>
            <a:off x="1981200" y="2743200"/>
            <a:ext cx="5900738" cy="2759075"/>
            <a:chOff x="1248" y="1728"/>
            <a:chExt cx="3717" cy="1738"/>
          </a:xfrm>
        </p:grpSpPr>
        <p:sp>
          <p:nvSpPr>
            <p:cNvPr id="45069" name="Text Box 13"/>
            <p:cNvSpPr txBox="1">
              <a:spLocks noChangeArrowheads="1"/>
            </p:cNvSpPr>
            <p:nvPr/>
          </p:nvSpPr>
          <p:spPr bwMode="auto">
            <a:xfrm>
              <a:off x="4512" y="3216"/>
              <a:ext cx="453" cy="250"/>
            </a:xfrm>
            <a:prstGeom prst="rect">
              <a:avLst/>
            </a:prstGeom>
            <a:noFill/>
            <a:ln w="19050">
              <a:noFill/>
              <a:miter lim="800000"/>
              <a:headEnd/>
              <a:tailEnd/>
            </a:ln>
            <a:effectLst/>
          </p:spPr>
          <p:txBody>
            <a:bodyPr wrap="none">
              <a:spAutoFit/>
            </a:bodyPr>
            <a:lstStyle/>
            <a:p>
              <a:r>
                <a:rPr lang="en-US" sz="2000"/>
                <a:t>Time</a:t>
              </a:r>
            </a:p>
          </p:txBody>
        </p:sp>
        <p:grpSp>
          <p:nvGrpSpPr>
            <p:cNvPr id="9" name="Group 37"/>
            <p:cNvGrpSpPr>
              <a:grpSpLocks/>
            </p:cNvGrpSpPr>
            <p:nvPr/>
          </p:nvGrpSpPr>
          <p:grpSpPr bwMode="auto">
            <a:xfrm>
              <a:off x="1248" y="1728"/>
              <a:ext cx="3216" cy="1584"/>
              <a:chOff x="1248" y="1728"/>
              <a:chExt cx="3216" cy="1584"/>
            </a:xfrm>
          </p:grpSpPr>
          <p:sp>
            <p:nvSpPr>
              <p:cNvPr id="45060" name="Line 4"/>
              <p:cNvSpPr>
                <a:spLocks noChangeShapeType="1"/>
              </p:cNvSpPr>
              <p:nvPr/>
            </p:nvSpPr>
            <p:spPr bwMode="auto">
              <a:xfrm>
                <a:off x="1248" y="1728"/>
                <a:ext cx="0" cy="1584"/>
              </a:xfrm>
              <a:prstGeom prst="line">
                <a:avLst/>
              </a:prstGeom>
              <a:noFill/>
              <a:ln w="38100">
                <a:solidFill>
                  <a:schemeClr val="tx1"/>
                </a:solidFill>
                <a:round/>
                <a:headEnd/>
                <a:tailEnd/>
              </a:ln>
              <a:effectLst/>
            </p:spPr>
            <p:txBody>
              <a:bodyPr wrap="none" anchor="ctr"/>
              <a:lstStyle/>
              <a:p>
                <a:endParaRPr lang="en-US"/>
              </a:p>
            </p:txBody>
          </p:sp>
          <p:sp>
            <p:nvSpPr>
              <p:cNvPr id="45061" name="Line 5"/>
              <p:cNvSpPr>
                <a:spLocks noChangeShapeType="1"/>
              </p:cNvSpPr>
              <p:nvPr/>
            </p:nvSpPr>
            <p:spPr bwMode="auto">
              <a:xfrm>
                <a:off x="1248" y="3312"/>
                <a:ext cx="3216" cy="0"/>
              </a:xfrm>
              <a:prstGeom prst="line">
                <a:avLst/>
              </a:prstGeom>
              <a:noFill/>
              <a:ln w="38100">
                <a:solidFill>
                  <a:schemeClr val="tx1"/>
                </a:solidFill>
                <a:round/>
                <a:headEnd/>
                <a:tailEnd/>
              </a:ln>
              <a:effectLst/>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5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50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autoUpdateAnimBg="0"/>
      <p:bldP spid="45062" grpId="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dirty="0"/>
              <a:t>Scheduling </a:t>
            </a:r>
            <a:r>
              <a:rPr lang="en-US" sz="4000" dirty="0" smtClean="0"/>
              <a:t>Algorithms</a:t>
            </a:r>
            <a:endParaRPr lang="en-US" sz="4000" dirty="0"/>
          </a:p>
        </p:txBody>
      </p:sp>
      <p:sp>
        <p:nvSpPr>
          <p:cNvPr id="25603" name="Rectangle 3" descr="Rectangle: Click to edit Master text styles&#10;Second level&#10;Third level&#10;Fourth level&#10;Fifth level"/>
          <p:cNvSpPr>
            <a:spLocks noGrp="1" noChangeArrowheads="1"/>
          </p:cNvSpPr>
          <p:nvPr>
            <p:ph type="body" idx="1"/>
          </p:nvPr>
        </p:nvSpPr>
        <p:spPr/>
        <p:txBody>
          <a:bodyPr/>
          <a:lstStyle/>
          <a:p>
            <a:r>
              <a:rPr lang="en-US" dirty="0"/>
              <a:t>Clock Driven Scheduling</a:t>
            </a:r>
          </a:p>
          <a:p>
            <a:endParaRPr lang="en-US" dirty="0"/>
          </a:p>
          <a:p>
            <a:r>
              <a:rPr lang="en-US" dirty="0"/>
              <a:t>Weighted Round Robin Scheduling</a:t>
            </a:r>
          </a:p>
          <a:p>
            <a:endParaRPr lang="en-US" dirty="0"/>
          </a:p>
          <a:p>
            <a:r>
              <a:rPr lang="en-US" dirty="0"/>
              <a:t>Priority Scheduling</a:t>
            </a:r>
          </a:p>
          <a:p>
            <a:pPr>
              <a:buFont typeface="Wingdings" pitchFamily="2" charset="2"/>
              <a:buNone/>
            </a:pPr>
            <a:r>
              <a:rPr lang="en-US" dirty="0"/>
              <a:t>   (Greedy / List / Event Driven) </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z="4000"/>
              <a:t>Scheduling in RTOS</a:t>
            </a:r>
          </a:p>
        </p:txBody>
      </p:sp>
      <p:sp>
        <p:nvSpPr>
          <p:cNvPr id="11267" name="Rectangle 3" descr="Rectangle: Click to edit Master text styles&#10;Second level&#10;Third level&#10;Fourth level&#10;Fifth level"/>
          <p:cNvSpPr>
            <a:spLocks noGrp="1" noChangeArrowheads="1"/>
          </p:cNvSpPr>
          <p:nvPr>
            <p:ph type="body" idx="1"/>
          </p:nvPr>
        </p:nvSpPr>
        <p:spPr/>
        <p:txBody>
          <a:bodyPr/>
          <a:lstStyle/>
          <a:p>
            <a:r>
              <a:rPr lang="en-US" sz="2800"/>
              <a:t>More information about the tasks are known</a:t>
            </a:r>
          </a:p>
          <a:p>
            <a:pPr lvl="1"/>
            <a:r>
              <a:rPr lang="en-US" sz="2400"/>
              <a:t>No of tasks</a:t>
            </a:r>
          </a:p>
          <a:p>
            <a:pPr lvl="1"/>
            <a:r>
              <a:rPr lang="en-US" sz="2400"/>
              <a:t>Resource Requirements</a:t>
            </a:r>
          </a:p>
          <a:p>
            <a:pPr lvl="1"/>
            <a:r>
              <a:rPr lang="en-US" sz="2400"/>
              <a:t>Release Time</a:t>
            </a:r>
          </a:p>
          <a:p>
            <a:pPr lvl="1"/>
            <a:r>
              <a:rPr lang="en-US" sz="2400"/>
              <a:t>Execution time</a:t>
            </a:r>
          </a:p>
          <a:p>
            <a:pPr lvl="1"/>
            <a:r>
              <a:rPr lang="en-US" sz="2400"/>
              <a:t>Deadlines</a:t>
            </a:r>
          </a:p>
          <a:p>
            <a:r>
              <a:rPr lang="en-US" sz="2800"/>
              <a:t>Being a more deterministic system better scheduling algorithms can be devised.</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Scheduling Algorithms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latin typeface="Times New Roman" pitchFamily="18" charset="0"/>
                <a:cs typeface="Times New Roman" pitchFamily="18" charset="0"/>
              </a:rPr>
              <a:t>First In First Out: </a:t>
            </a:r>
            <a:r>
              <a:rPr lang="en-US" dirty="0" smtClean="0">
                <a:latin typeface="Times New Roman" pitchFamily="18" charset="0"/>
                <a:cs typeface="Times New Roman" pitchFamily="18" charset="0"/>
              </a:rPr>
              <a:t>The task which are ready to run are kept in a queue and the CPU serves the task on first come first served basis. This is a good algorithm for an embedded system has to perform few small tasks all with small execution times.</a:t>
            </a:r>
          </a:p>
          <a:p>
            <a:pPr>
              <a:buNone/>
            </a:pPr>
            <a:endParaRPr lang="en-US"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Round Robin Algorithm: </a:t>
            </a:r>
            <a:r>
              <a:rPr lang="en-US" dirty="0" smtClean="0">
                <a:latin typeface="Times New Roman" pitchFamily="18" charset="0"/>
                <a:cs typeface="Times New Roman" pitchFamily="18" charset="0"/>
              </a:rPr>
              <a:t>The kernel allocates a certain amount of time for each task waiting in the queue. The time slice allocated to each task is called quantum. The kernel gives control to the next task if the current task has completed its work within the time slice. The current task has completed its allocated time slice. Digital multi-meters and microwave ovens use this algorithm.</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Scheduling Algorithms</a:t>
            </a:r>
            <a:endParaRPr lang="en-US" dirty="0"/>
          </a:p>
        </p:txBody>
      </p:sp>
      <p:sp>
        <p:nvSpPr>
          <p:cNvPr id="3" name="Content Placeholder 2"/>
          <p:cNvSpPr>
            <a:spLocks noGrp="1"/>
          </p:cNvSpPr>
          <p:nvPr>
            <p:ph idx="1"/>
          </p:nvPr>
        </p:nvSpPr>
        <p:spPr/>
        <p:txBody>
          <a:bodyPr>
            <a:normAutofit fontScale="77500" lnSpcReduction="20000"/>
          </a:bodyPr>
          <a:lstStyle/>
          <a:p>
            <a:pPr>
              <a:buNone/>
            </a:pPr>
            <a:r>
              <a:rPr lang="en-US" b="1" dirty="0" smtClean="0">
                <a:latin typeface="Times New Roman" pitchFamily="18" charset="0"/>
                <a:cs typeface="Times New Roman" pitchFamily="18" charset="0"/>
              </a:rPr>
              <a:t>Round Robin Algorithm with Priority: </a:t>
            </a:r>
          </a:p>
          <a:p>
            <a:pPr>
              <a:buNone/>
            </a:pP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The round robin algorithm can be slightly modified by assigning priority levels to some or all the task. Examples: Bar Code Scanner Soft real-time systems can use this algorithm. </a:t>
            </a:r>
          </a:p>
          <a:p>
            <a:pPr>
              <a:buNone/>
            </a:pPr>
            <a:endParaRPr lang="en-US" dirty="0" smtClean="0">
              <a:latin typeface="Times New Roman" pitchFamily="18" charset="0"/>
              <a:cs typeface="Times New Roman" pitchFamily="18" charset="0"/>
            </a:endParaRPr>
          </a:p>
          <a:p>
            <a:pPr>
              <a:buNone/>
            </a:pPr>
            <a:r>
              <a:rPr lang="en-US" b="1" dirty="0" smtClean="0">
                <a:latin typeface="Times New Roman" pitchFamily="18" charset="0"/>
                <a:cs typeface="Times New Roman" pitchFamily="18" charset="0"/>
              </a:rPr>
              <a:t>Shortest Job First. </a:t>
            </a:r>
          </a:p>
          <a:p>
            <a:pPr>
              <a:buNone/>
            </a:pP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In</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Shortest-job first task scheduling algorithm, the task that will take minimum time to be executed will be given priority. This approaches satisfies the maximum number of tasks, but some task may have to wait forever.</a:t>
            </a:r>
            <a:r>
              <a:rPr lang="en-US" dirty="0" smtClean="0"/>
              <a:t/>
            </a:r>
            <a:br>
              <a:rPr lang="en-US" dirty="0" smtClean="0"/>
            </a:br>
            <a:r>
              <a:rPr lang="en-US" dirty="0" smtClean="0"/>
              <a:t> </a:t>
            </a:r>
            <a:br>
              <a:rPr lang="en-US" dirty="0" smtClean="0"/>
            </a:b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609600" y="533400"/>
            <a:ext cx="7791450" cy="774700"/>
          </a:xfrm>
        </p:spPr>
        <p:txBody>
          <a:bodyPr/>
          <a:lstStyle/>
          <a:p>
            <a:r>
              <a:rPr lang="en-US" altLang="en-US" sz="3200" dirty="0" smtClean="0">
                <a:latin typeface="Cambria Math" pitchFamily="18" charset="0"/>
              </a:rPr>
              <a:t>Example of Task scheduling (RR)</a:t>
            </a:r>
          </a:p>
        </p:txBody>
      </p:sp>
      <p:pic>
        <p:nvPicPr>
          <p:cNvPr id="25603" name="Picture 19"/>
          <p:cNvPicPr>
            <a:picLocks noChangeAspect="1"/>
          </p:cNvPicPr>
          <p:nvPr/>
        </p:nvPicPr>
        <p:blipFill>
          <a:blip r:embed="rId2"/>
          <a:srcRect l="33015" t="26042" r="15446" b="13542"/>
          <a:stretch>
            <a:fillRect/>
          </a:stretch>
        </p:blipFill>
        <p:spPr bwMode="auto">
          <a:xfrm>
            <a:off x="914400" y="1524000"/>
            <a:ext cx="6705600"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Scheduling Algorithms</a:t>
            </a:r>
            <a:endParaRPr lang="en-US" dirty="0"/>
          </a:p>
        </p:txBody>
      </p:sp>
      <p:sp>
        <p:nvSpPr>
          <p:cNvPr id="3" name="Content Placeholder 2"/>
          <p:cNvSpPr>
            <a:spLocks noGrp="1"/>
          </p:cNvSpPr>
          <p:nvPr>
            <p:ph idx="1"/>
          </p:nvPr>
        </p:nvSpPr>
        <p:spPr>
          <a:xfrm>
            <a:off x="457200" y="1295400"/>
            <a:ext cx="8229600" cy="4800600"/>
          </a:xfrm>
        </p:spPr>
        <p:txBody>
          <a:bodyPr>
            <a:normAutofit fontScale="77500" lnSpcReduction="20000"/>
          </a:bodyPr>
          <a:lstStyle/>
          <a:p>
            <a:pPr>
              <a:buNone/>
            </a:pPr>
            <a:r>
              <a:rPr lang="en-US" dirty="0" smtClean="0">
                <a:latin typeface="Times New Roman" pitchFamily="18" charset="0"/>
                <a:cs typeface="Times New Roman" pitchFamily="18" charset="0"/>
              </a:rPr>
              <a:t>The kernel used in embedded systems can implement priority-based multi-tasking scheduling algorithms of two types:</a:t>
            </a:r>
          </a:p>
          <a:p>
            <a:pPr>
              <a:buFont typeface="Wingdings" pitchFamily="2" charset="2"/>
              <a:buChar char="Ø"/>
            </a:pPr>
            <a:r>
              <a:rPr lang="en-US" dirty="0" smtClean="0">
                <a:latin typeface="Times New Roman" pitchFamily="18" charset="0"/>
                <a:cs typeface="Times New Roman" pitchFamily="18" charset="0"/>
              </a:rPr>
              <a:t>          Non-preemptive multi-tasking.</a:t>
            </a:r>
          </a:p>
          <a:p>
            <a:pPr>
              <a:buFont typeface="Wingdings" pitchFamily="2" charset="2"/>
              <a:buChar char="Ø"/>
            </a:pPr>
            <a:r>
              <a:rPr lang="en-US" dirty="0" smtClean="0">
                <a:latin typeface="Times New Roman" pitchFamily="18" charset="0"/>
                <a:cs typeface="Times New Roman" pitchFamily="18" charset="0"/>
              </a:rPr>
              <a:t>          Preemptive multi-tasking.</a:t>
            </a:r>
          </a:p>
          <a:p>
            <a:pPr>
              <a:buNone/>
            </a:pPr>
            <a:r>
              <a:rPr lang="en-US" b="1" dirty="0" smtClean="0">
                <a:latin typeface="Times New Roman" pitchFamily="18" charset="0"/>
                <a:cs typeface="Times New Roman" pitchFamily="18" charset="0"/>
              </a:rPr>
              <a:t>Non-preemptive multi-tasking.</a:t>
            </a:r>
          </a:p>
          <a:p>
            <a:pPr>
              <a:buNone/>
            </a:pPr>
            <a:r>
              <a:rPr lang="en-US" dirty="0" smtClean="0">
                <a:latin typeface="Times New Roman" pitchFamily="18" charset="0"/>
                <a:cs typeface="Times New Roman" pitchFamily="18" charset="0"/>
              </a:rPr>
              <a:t>In this the tasks cooperate with each other to get their share of the CPU time. Hence, each task has to release the CPU and give control to another task on its own.</a:t>
            </a:r>
          </a:p>
          <a:p>
            <a:pPr>
              <a:buNone/>
            </a:pPr>
            <a:r>
              <a:rPr lang="en-US" dirty="0" smtClean="0">
                <a:latin typeface="Times New Roman" pitchFamily="18" charset="0"/>
                <a:cs typeface="Times New Roman" pitchFamily="18" charset="0"/>
              </a:rPr>
              <a:t>The main disadvantage of non-preemptive multitasking is that a high priority task may have to wait for a long time. This type of multi-tasking is not suitable for embedded real time systems.</a:t>
            </a:r>
            <a:r>
              <a:rPr lang="en-US" dirty="0" smtClean="0"/>
              <a:t/>
            </a:r>
            <a:br>
              <a:rPr lang="en-US" dirty="0" smtClean="0"/>
            </a:br>
            <a:r>
              <a:rPr lang="en-US" dirty="0" smtClean="0"/>
              <a:t> </a:t>
            </a:r>
            <a:br>
              <a:rPr lang="en-US" dirty="0" smtClean="0"/>
            </a:br>
            <a:endParaRPr lang="en-US" dirty="0"/>
          </a:p>
        </p:txBody>
      </p:sp>
      <p:pic>
        <p:nvPicPr>
          <p:cNvPr id="5" name="Picture 2"/>
          <p:cNvPicPr>
            <a:picLocks noChangeAspect="1" noChangeArrowheads="1"/>
          </p:cNvPicPr>
          <p:nvPr/>
        </p:nvPicPr>
        <p:blipFill>
          <a:blip r:embed="rId2"/>
          <a:srcRect l="22840" t="57291" r="20352" b="7292"/>
          <a:stretch>
            <a:fillRect/>
          </a:stretch>
        </p:blipFill>
        <p:spPr bwMode="auto">
          <a:xfrm>
            <a:off x="762000" y="5486400"/>
            <a:ext cx="7848600"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0"/>
            <a:ext cx="8229600" cy="1143000"/>
          </a:xfrm>
        </p:spPr>
        <p:txBody>
          <a:bodyPr/>
          <a:lstStyle/>
          <a:p>
            <a:r>
              <a:rPr lang="en-US" dirty="0" smtClean="0"/>
              <a:t>Round robin</a:t>
            </a:r>
            <a:endParaRPr lang="en-US" dirty="0"/>
          </a:p>
        </p:txBody>
      </p:sp>
      <p:sp>
        <p:nvSpPr>
          <p:cNvPr id="5" name="Content Placeholder 4"/>
          <p:cNvSpPr>
            <a:spLocks noGrp="1"/>
          </p:cNvSpPr>
          <p:nvPr>
            <p:ph sz="half" idx="1"/>
          </p:nvPr>
        </p:nvSpPr>
        <p:spPr>
          <a:xfrm>
            <a:off x="228600" y="1295400"/>
            <a:ext cx="4267200" cy="5334000"/>
          </a:xfrm>
        </p:spPr>
        <p:txBody>
          <a:bodyPr>
            <a:normAutofit fontScale="70000" lnSpcReduction="20000"/>
          </a:bodyPr>
          <a:lstStyle/>
          <a:p>
            <a:pPr>
              <a:buNone/>
            </a:pPr>
            <a:r>
              <a:rPr lang="en-US" sz="4000" dirty="0"/>
              <a:t>Round-robin is the simplest</a:t>
            </a:r>
          </a:p>
          <a:p>
            <a:pPr>
              <a:buNone/>
            </a:pPr>
            <a:r>
              <a:rPr lang="en-US" sz="4000" dirty="0"/>
              <a:t>imaginable architecture</a:t>
            </a:r>
            <a:r>
              <a:rPr lang="en-US" sz="4000" dirty="0" smtClean="0"/>
              <a:t>.</a:t>
            </a:r>
          </a:p>
          <a:p>
            <a:pPr>
              <a:buNone/>
            </a:pPr>
            <a:endParaRPr lang="en-US" sz="4000" dirty="0"/>
          </a:p>
          <a:p>
            <a:pPr>
              <a:buNone/>
            </a:pPr>
            <a:r>
              <a:rPr lang="en-US" sz="4000" dirty="0"/>
              <a:t>• There are no interrupts</a:t>
            </a:r>
            <a:r>
              <a:rPr lang="en-US" sz="4000" dirty="0" smtClean="0"/>
              <a:t>.</a:t>
            </a:r>
          </a:p>
          <a:p>
            <a:pPr>
              <a:buNone/>
            </a:pPr>
            <a:endParaRPr lang="en-US" sz="4000" dirty="0"/>
          </a:p>
          <a:p>
            <a:pPr>
              <a:buNone/>
            </a:pPr>
            <a:r>
              <a:rPr lang="en-US" sz="4000" dirty="0"/>
              <a:t>• The main loop simply </a:t>
            </a:r>
            <a:r>
              <a:rPr lang="en-US" sz="4000" dirty="0" smtClean="0"/>
              <a:t>checks each </a:t>
            </a:r>
            <a:r>
              <a:rPr lang="en-US" sz="4000" dirty="0"/>
              <a:t>of the I/O devices </a:t>
            </a:r>
            <a:r>
              <a:rPr lang="en-US" sz="4000" dirty="0" smtClean="0"/>
              <a:t>in turn </a:t>
            </a:r>
            <a:r>
              <a:rPr lang="en-US" sz="4000" dirty="0"/>
              <a:t>and services any </a:t>
            </a:r>
            <a:r>
              <a:rPr lang="en-US" sz="4000" dirty="0" smtClean="0"/>
              <a:t>that need </a:t>
            </a:r>
            <a:r>
              <a:rPr lang="en-US" sz="4000" dirty="0"/>
              <a:t>service</a:t>
            </a:r>
            <a:r>
              <a:rPr lang="en-US" sz="4000" dirty="0" smtClean="0"/>
              <a:t>.</a:t>
            </a:r>
          </a:p>
          <a:p>
            <a:pPr>
              <a:buNone/>
            </a:pPr>
            <a:endParaRPr lang="en-US" sz="4000" dirty="0"/>
          </a:p>
          <a:p>
            <a:pPr>
              <a:buNone/>
            </a:pPr>
            <a:r>
              <a:rPr lang="en-US" sz="4000" dirty="0"/>
              <a:t>• No interrupts, no shared</a:t>
            </a:r>
          </a:p>
          <a:p>
            <a:pPr>
              <a:buNone/>
            </a:pPr>
            <a:r>
              <a:rPr lang="en-US" sz="4000" dirty="0"/>
              <a:t>data, no latency concerns</a:t>
            </a:r>
          </a:p>
        </p:txBody>
      </p:sp>
      <p:sp>
        <p:nvSpPr>
          <p:cNvPr id="6" name="Content Placeholder 5"/>
          <p:cNvSpPr>
            <a:spLocks noGrp="1"/>
          </p:cNvSpPr>
          <p:nvPr>
            <p:ph sz="half" idx="2"/>
          </p:nvPr>
        </p:nvSpPr>
        <p:spPr>
          <a:xfrm>
            <a:off x="4648200" y="1143000"/>
            <a:ext cx="4038600" cy="5029200"/>
          </a:xfrm>
        </p:spPr>
        <p:txBody>
          <a:bodyPr>
            <a:noAutofit/>
          </a:bodyPr>
          <a:lstStyle/>
          <a:p>
            <a:pPr>
              <a:buNone/>
            </a:pPr>
            <a:r>
              <a:rPr lang="en-US" sz="2000" dirty="0"/>
              <a:t>void main ()</a:t>
            </a:r>
          </a:p>
          <a:p>
            <a:pPr>
              <a:buNone/>
            </a:pPr>
            <a:r>
              <a:rPr lang="en-US" sz="2000" dirty="0"/>
              <a:t>{</a:t>
            </a:r>
          </a:p>
          <a:p>
            <a:pPr>
              <a:buNone/>
            </a:pPr>
            <a:r>
              <a:rPr lang="en-US" sz="2000" dirty="0"/>
              <a:t>while (TRUE)</a:t>
            </a:r>
          </a:p>
          <a:p>
            <a:pPr>
              <a:buNone/>
            </a:pPr>
            <a:r>
              <a:rPr lang="en-US" sz="2000" dirty="0"/>
              <a:t>{</a:t>
            </a:r>
          </a:p>
          <a:p>
            <a:pPr>
              <a:buNone/>
            </a:pPr>
            <a:r>
              <a:rPr lang="en-US" sz="2000" dirty="0"/>
              <a:t>if (!! I/O Device A needs service){</a:t>
            </a:r>
          </a:p>
          <a:p>
            <a:pPr>
              <a:buNone/>
            </a:pPr>
            <a:r>
              <a:rPr lang="en-US" sz="2000" dirty="0"/>
              <a:t>!! Take care of I/O Device A</a:t>
            </a:r>
          </a:p>
          <a:p>
            <a:pPr>
              <a:buNone/>
            </a:pPr>
            <a:r>
              <a:rPr lang="en-US" sz="2000" dirty="0"/>
              <a:t>}</a:t>
            </a:r>
          </a:p>
          <a:p>
            <a:pPr>
              <a:buNone/>
            </a:pPr>
            <a:r>
              <a:rPr lang="en-US" sz="2000" dirty="0"/>
              <a:t>if (!! I/O Device B needs service) {</a:t>
            </a:r>
          </a:p>
          <a:p>
            <a:pPr>
              <a:buNone/>
            </a:pPr>
            <a:r>
              <a:rPr lang="en-US" sz="2000" dirty="0"/>
              <a:t>!! Take care of I/O Device B</a:t>
            </a:r>
          </a:p>
          <a:p>
            <a:pPr>
              <a:buNone/>
            </a:pPr>
            <a:r>
              <a:rPr lang="en-US" sz="2000" dirty="0"/>
              <a:t>}</a:t>
            </a:r>
          </a:p>
          <a:p>
            <a:pPr>
              <a:buNone/>
            </a:pPr>
            <a:r>
              <a:rPr lang="en-US" sz="2000" b="1" dirty="0"/>
              <a:t>(...)</a:t>
            </a:r>
          </a:p>
          <a:p>
            <a:pPr>
              <a:buNone/>
            </a:pPr>
            <a:r>
              <a:rPr lang="en-US" sz="2000" dirty="0"/>
              <a:t>if (!! I/O Device Z needs service){</a:t>
            </a:r>
          </a:p>
          <a:p>
            <a:pPr>
              <a:buNone/>
            </a:pPr>
            <a:r>
              <a:rPr lang="en-US" sz="2000" dirty="0"/>
              <a:t>!! Take care of I/O Device Z</a:t>
            </a:r>
          </a:p>
          <a:p>
            <a:pPr>
              <a:buNone/>
            </a:pPr>
            <a:r>
              <a:rPr lang="en-US" sz="2000" dirty="0"/>
              <a:t>}</a:t>
            </a:r>
          </a:p>
          <a:p>
            <a:pPr>
              <a:buNone/>
            </a:pPr>
            <a:r>
              <a:rPr lang="en-US" sz="2000" dirty="0"/>
              <a:t>}//end while (TRUE)</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Scheduling Algorithms</a:t>
            </a:r>
            <a:endParaRPr lang="en-US" dirty="0"/>
          </a:p>
        </p:txBody>
      </p:sp>
      <p:sp>
        <p:nvSpPr>
          <p:cNvPr id="3" name="Content Placeholder 2"/>
          <p:cNvSpPr>
            <a:spLocks noGrp="1"/>
          </p:cNvSpPr>
          <p:nvPr>
            <p:ph idx="1"/>
          </p:nvPr>
        </p:nvSpPr>
        <p:spPr>
          <a:xfrm>
            <a:off x="457200" y="1295400"/>
            <a:ext cx="8229600" cy="4800600"/>
          </a:xfrm>
        </p:spPr>
        <p:txBody>
          <a:bodyPr>
            <a:normAutofit/>
          </a:bodyPr>
          <a:lstStyle/>
          <a:p>
            <a:pPr>
              <a:buNone/>
            </a:pPr>
            <a:r>
              <a:rPr lang="en-US" b="1" dirty="0" smtClean="0"/>
              <a:t>Preemptive multi-tasking</a:t>
            </a:r>
            <a:r>
              <a:rPr lang="en-US" dirty="0" smtClean="0"/>
              <a:t>. </a:t>
            </a:r>
          </a:p>
          <a:p>
            <a:r>
              <a:rPr lang="en-US" dirty="0" smtClean="0"/>
              <a:t> </a:t>
            </a:r>
            <a:r>
              <a:rPr lang="en-US" sz="2400" dirty="0" smtClean="0">
                <a:latin typeface="Times New Roman" pitchFamily="18" charset="0"/>
                <a:cs typeface="Times New Roman" pitchFamily="18" charset="0"/>
              </a:rPr>
              <a:t>In preemptive multi-tasking, the highest priority task is always given the CPU time. </a:t>
            </a:r>
          </a:p>
          <a:p>
            <a:r>
              <a:rPr lang="en-US" sz="2400" dirty="0" smtClean="0">
                <a:latin typeface="Times New Roman" pitchFamily="18" charset="0"/>
                <a:cs typeface="Times New Roman" pitchFamily="18" charset="0"/>
              </a:rPr>
              <a:t> The main attraction of this scheme is that the execution time of the highest priority task can be calculated. </a:t>
            </a:r>
          </a:p>
          <a:p>
            <a:r>
              <a:rPr lang="en-US" sz="2400" dirty="0" smtClean="0">
                <a:latin typeface="Times New Roman" pitchFamily="18" charset="0"/>
                <a:cs typeface="Times New Roman" pitchFamily="18" charset="0"/>
              </a:rPr>
              <a:t>Most of the commercial embedded OS use preemptive multitasking to meet real time requirements. </a:t>
            </a:r>
          </a:p>
          <a:p>
            <a:pPr>
              <a:buNone/>
            </a:pPr>
            <a:r>
              <a:rPr lang="en-US" dirty="0" smtClean="0"/>
              <a:t/>
            </a:r>
            <a:br>
              <a:rPr lang="en-US" dirty="0" smtClean="0"/>
            </a:br>
            <a:endParaRPr lang="en-US" dirty="0"/>
          </a:p>
        </p:txBody>
      </p:sp>
      <p:pic>
        <p:nvPicPr>
          <p:cNvPr id="6" name="Picture 2"/>
          <p:cNvPicPr>
            <a:picLocks noChangeAspect="1" noChangeArrowheads="1"/>
          </p:cNvPicPr>
          <p:nvPr/>
        </p:nvPicPr>
        <p:blipFill>
          <a:blip r:embed="rId2"/>
          <a:srcRect l="22840" t="57291" r="20352" b="7292"/>
          <a:stretch>
            <a:fillRect/>
          </a:stretch>
        </p:blipFill>
        <p:spPr bwMode="auto">
          <a:xfrm>
            <a:off x="533400" y="4724400"/>
            <a:ext cx="7848600" cy="137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z="3400"/>
              <a:t>Scheduling Algorithms in RTOS (</a:t>
            </a:r>
            <a:r>
              <a:rPr lang="en-US" sz="3400" i="1"/>
              <a:t>contd)</a:t>
            </a:r>
            <a:endParaRPr lang="en-US" sz="3400"/>
          </a:p>
        </p:txBody>
      </p:sp>
      <p:sp>
        <p:nvSpPr>
          <p:cNvPr id="12291" name="Rectangle 3" descr="Rectangle: Click to edit Master text styles&#10;Second level&#10;Third level&#10;Fourth level&#10;Fifth level"/>
          <p:cNvSpPr>
            <a:spLocks noGrp="1" noChangeArrowheads="1"/>
          </p:cNvSpPr>
          <p:nvPr>
            <p:ph type="body" idx="1"/>
          </p:nvPr>
        </p:nvSpPr>
        <p:spPr/>
        <p:txBody>
          <a:bodyPr/>
          <a:lstStyle/>
          <a:p>
            <a:r>
              <a:rPr lang="en-US"/>
              <a:t>Clock Driven</a:t>
            </a:r>
          </a:p>
          <a:p>
            <a:pPr lvl="1"/>
            <a:r>
              <a:rPr lang="en-US"/>
              <a:t>All parameters about jobs (release time/ execution time/deadline) known in advance.</a:t>
            </a:r>
          </a:p>
          <a:p>
            <a:pPr lvl="1"/>
            <a:r>
              <a:rPr lang="en-US"/>
              <a:t>Schedule can be computed offline or at some regular time instances.</a:t>
            </a:r>
          </a:p>
          <a:p>
            <a:pPr lvl="1"/>
            <a:r>
              <a:rPr lang="en-US"/>
              <a:t>Minimal runtime overhead.</a:t>
            </a:r>
          </a:p>
          <a:p>
            <a:pPr lvl="1"/>
            <a:r>
              <a:rPr lang="en-US"/>
              <a:t>Not suitable for many applications.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z="3400"/>
              <a:t>Scheduling Algorithms in RTOS (</a:t>
            </a:r>
            <a:r>
              <a:rPr lang="en-US" sz="3400" i="1"/>
              <a:t>contd</a:t>
            </a:r>
            <a:r>
              <a:rPr lang="en-US" sz="3400"/>
              <a:t>)</a:t>
            </a:r>
          </a:p>
        </p:txBody>
      </p:sp>
      <p:sp>
        <p:nvSpPr>
          <p:cNvPr id="13315" name="Rectangle 3" descr="Rectangle: Click to edit Master text styles&#10;Second level&#10;Third level&#10;Fourth level&#10;Fifth level"/>
          <p:cNvSpPr>
            <a:spLocks noGrp="1" noChangeArrowheads="1"/>
          </p:cNvSpPr>
          <p:nvPr>
            <p:ph type="body" idx="1"/>
          </p:nvPr>
        </p:nvSpPr>
        <p:spPr/>
        <p:txBody>
          <a:bodyPr/>
          <a:lstStyle/>
          <a:p>
            <a:r>
              <a:rPr lang="en-US" sz="2800"/>
              <a:t>Weighted Round Robin</a:t>
            </a:r>
          </a:p>
          <a:p>
            <a:pPr lvl="1"/>
            <a:r>
              <a:rPr lang="en-US" sz="2400"/>
              <a:t>Jobs scheduled in FIFO manner</a:t>
            </a:r>
          </a:p>
          <a:p>
            <a:pPr lvl="1"/>
            <a:r>
              <a:rPr lang="en-US" sz="2400"/>
              <a:t>Time quantum given to jobs is proportional to it’s weight</a:t>
            </a:r>
          </a:p>
          <a:p>
            <a:pPr lvl="1"/>
            <a:r>
              <a:rPr lang="en-US" sz="2400"/>
              <a:t>Example use : High speed switching network</a:t>
            </a:r>
          </a:p>
          <a:p>
            <a:pPr lvl="2"/>
            <a:r>
              <a:rPr lang="en-US" sz="2000"/>
              <a:t>QOS guarantee.</a:t>
            </a:r>
          </a:p>
          <a:p>
            <a:pPr lvl="1"/>
            <a:r>
              <a:rPr lang="en-US" sz="2400"/>
              <a:t>Not suitable for precedence constrained jobs.</a:t>
            </a:r>
          </a:p>
          <a:p>
            <a:pPr lvl="2"/>
            <a:r>
              <a:rPr lang="en-US" sz="2000"/>
              <a:t>Job A can run only after Job B. No point in giving time quantum to Job B before Job A. </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z="3400"/>
              <a:t>Scheduling Algorithms in RTOS (</a:t>
            </a:r>
            <a:r>
              <a:rPr lang="en-US" sz="3400" i="1"/>
              <a:t>contd</a:t>
            </a:r>
            <a:r>
              <a:rPr lang="en-US" sz="3400"/>
              <a:t>)</a:t>
            </a:r>
          </a:p>
        </p:txBody>
      </p:sp>
      <p:sp>
        <p:nvSpPr>
          <p:cNvPr id="14339"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t>Priority Scheduling </a:t>
            </a:r>
          </a:p>
          <a:p>
            <a:pPr>
              <a:lnSpc>
                <a:spcPct val="90000"/>
              </a:lnSpc>
              <a:buFont typeface="Wingdings" pitchFamily="2" charset="2"/>
              <a:buNone/>
            </a:pPr>
            <a:r>
              <a:rPr lang="en-US"/>
              <a:t>   (Greedy/List/Event Driven)</a:t>
            </a:r>
          </a:p>
          <a:p>
            <a:pPr lvl="1">
              <a:lnSpc>
                <a:spcPct val="90000"/>
              </a:lnSpc>
            </a:pPr>
            <a:r>
              <a:rPr lang="en-US"/>
              <a:t>Processor never left idle when there are ready tasks</a:t>
            </a:r>
          </a:p>
          <a:p>
            <a:pPr lvl="1">
              <a:lnSpc>
                <a:spcPct val="90000"/>
              </a:lnSpc>
            </a:pPr>
            <a:r>
              <a:rPr lang="en-US"/>
              <a:t>Processor allocated to processes according to priorities</a:t>
            </a:r>
          </a:p>
          <a:p>
            <a:pPr lvl="1">
              <a:lnSpc>
                <a:spcPct val="90000"/>
              </a:lnSpc>
            </a:pPr>
            <a:r>
              <a:rPr lang="en-US"/>
              <a:t>Priorities </a:t>
            </a:r>
          </a:p>
          <a:p>
            <a:pPr lvl="2">
              <a:lnSpc>
                <a:spcPct val="90000"/>
              </a:lnSpc>
            </a:pPr>
            <a:r>
              <a:rPr lang="en-US"/>
              <a:t>static      - at design time</a:t>
            </a:r>
          </a:p>
          <a:p>
            <a:pPr lvl="2">
              <a:lnSpc>
                <a:spcPct val="90000"/>
              </a:lnSpc>
            </a:pPr>
            <a:r>
              <a:rPr lang="en-US"/>
              <a:t>Dynamic - at runtime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Priority Scheduling	</a:t>
            </a:r>
          </a:p>
        </p:txBody>
      </p:sp>
      <p:sp>
        <p:nvSpPr>
          <p:cNvPr id="15363" name="Rectangle 3" descr="Rectangle: Click to edit Master text styles&#10;Second level&#10;Third level&#10;Fourth level&#10;Fifth level"/>
          <p:cNvSpPr>
            <a:spLocks noGrp="1" noChangeArrowheads="1"/>
          </p:cNvSpPr>
          <p:nvPr>
            <p:ph type="body" idx="1"/>
          </p:nvPr>
        </p:nvSpPr>
        <p:spPr/>
        <p:txBody>
          <a:bodyPr/>
          <a:lstStyle/>
          <a:p>
            <a:r>
              <a:rPr lang="en-US" sz="2800"/>
              <a:t>Earliest Deadline First (</a:t>
            </a:r>
            <a:r>
              <a:rPr lang="en-US"/>
              <a:t>EDF</a:t>
            </a:r>
            <a:r>
              <a:rPr lang="en-US" sz="2800"/>
              <a:t>)</a:t>
            </a:r>
          </a:p>
          <a:p>
            <a:pPr lvl="1"/>
            <a:r>
              <a:rPr lang="en-US" sz="2400"/>
              <a:t>Process with earliest deadline given highest priority</a:t>
            </a:r>
          </a:p>
          <a:p>
            <a:r>
              <a:rPr lang="en-US" sz="2800"/>
              <a:t>Least Slack Time First (</a:t>
            </a:r>
            <a:r>
              <a:rPr lang="en-US"/>
              <a:t>LSF</a:t>
            </a:r>
            <a:r>
              <a:rPr lang="en-US" sz="2800"/>
              <a:t>)</a:t>
            </a:r>
          </a:p>
          <a:p>
            <a:pPr lvl="1"/>
            <a:r>
              <a:rPr lang="en-US" sz="2400"/>
              <a:t>slack = relative deadline – execution left</a:t>
            </a:r>
          </a:p>
          <a:p>
            <a:r>
              <a:rPr lang="en-US" sz="2800"/>
              <a:t>Rate Monotonic Scheduling (</a:t>
            </a:r>
            <a:r>
              <a:rPr lang="en-US"/>
              <a:t>RMS</a:t>
            </a:r>
            <a:r>
              <a:rPr lang="en-US" sz="2800"/>
              <a:t>)</a:t>
            </a:r>
          </a:p>
          <a:p>
            <a:pPr lvl="1"/>
            <a:r>
              <a:rPr lang="en-US" sz="2400"/>
              <a:t>For periodic tasks</a:t>
            </a:r>
          </a:p>
          <a:p>
            <a:pPr lvl="1"/>
            <a:r>
              <a:rPr lang="en-US" sz="2400"/>
              <a:t>Tasks priority inversely proportional to it’s period</a:t>
            </a:r>
          </a:p>
          <a:p>
            <a:pPr>
              <a:buFont typeface="Wingdings" pitchFamily="2" charset="2"/>
              <a:buNone/>
            </a:pPr>
            <a:endParaRPr lang="en-US" sz="2800"/>
          </a:p>
          <a:p>
            <a:pPr lvl="1"/>
            <a:endParaRPr lang="en-US" sz="240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026" descr="Large confetti"/>
          <p:cNvSpPr>
            <a:spLocks noGrp="1" noChangeArrowheads="1"/>
          </p:cNvSpPr>
          <p:nvPr>
            <p:ph type="title"/>
          </p:nvPr>
        </p:nvSpPr>
        <p:spPr/>
        <p:txBody>
          <a:bodyPr/>
          <a:lstStyle/>
          <a:p>
            <a:r>
              <a:rPr lang="en-US" dirty="0"/>
              <a:t>Task Synchronization</a:t>
            </a:r>
          </a:p>
        </p:txBody>
      </p:sp>
      <p:sp>
        <p:nvSpPr>
          <p:cNvPr id="51203" name="Rectangle 1027"/>
          <p:cNvSpPr>
            <a:spLocks noGrp="1" noChangeArrowheads="1"/>
          </p:cNvSpPr>
          <p:nvPr>
            <p:ph type="body" idx="1"/>
          </p:nvPr>
        </p:nvSpPr>
        <p:spPr>
          <a:xfrm>
            <a:off x="685800" y="1676400"/>
            <a:ext cx="7772400" cy="4495800"/>
          </a:xfrm>
        </p:spPr>
        <p:txBody>
          <a:bodyPr>
            <a:normAutofit/>
          </a:bodyPr>
          <a:lstStyle/>
          <a:p>
            <a:r>
              <a:rPr lang="en-US" dirty="0"/>
              <a:t>Events</a:t>
            </a:r>
          </a:p>
          <a:p>
            <a:r>
              <a:rPr lang="en-US" dirty="0"/>
              <a:t>Messages</a:t>
            </a:r>
          </a:p>
          <a:p>
            <a:r>
              <a:rPr lang="en-US" dirty="0"/>
              <a:t>Semaphores</a:t>
            </a:r>
          </a:p>
          <a:p>
            <a:r>
              <a:rPr lang="en-US" dirty="0" err="1" smtClean="0"/>
              <a:t>Mutexes</a:t>
            </a:r>
            <a:endParaRPr lang="en-US" dirty="0" smtClean="0"/>
          </a:p>
          <a:p>
            <a:pPr>
              <a:buNone/>
            </a:pPr>
            <a:r>
              <a:rPr lang="en-US" b="1" dirty="0" smtClean="0"/>
              <a:t> Resource </a:t>
            </a:r>
            <a:r>
              <a:rPr lang="en-US" b="1" dirty="0" smtClean="0"/>
              <a:t>Allocation</a:t>
            </a:r>
            <a:r>
              <a:rPr lang="en-US" b="1" dirty="0" smtClean="0"/>
              <a:t>.</a:t>
            </a:r>
            <a:endParaRPr lang="en-US" dirty="0" smtClean="0"/>
          </a:p>
          <a:p>
            <a:r>
              <a:rPr lang="en-US" dirty="0" smtClean="0"/>
              <a:t>Mailboxes</a:t>
            </a:r>
          </a:p>
          <a:p>
            <a:r>
              <a:rPr lang="en-US" dirty="0" smtClean="0"/>
              <a:t>Message Queues</a:t>
            </a:r>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ChangeArrowheads="1"/>
          </p:cNvSpPr>
          <p:nvPr>
            <p:ph type="title"/>
          </p:nvPr>
        </p:nvSpPr>
        <p:spPr/>
        <p:txBody>
          <a:bodyPr/>
          <a:lstStyle/>
          <a:p>
            <a:r>
              <a:rPr lang="en-US"/>
              <a:t>Semaphores</a:t>
            </a:r>
          </a:p>
        </p:txBody>
      </p:sp>
      <p:sp>
        <p:nvSpPr>
          <p:cNvPr id="600067" name="Rectangle 3"/>
          <p:cNvSpPr>
            <a:spLocks noGrp="1" noChangeArrowheads="1"/>
          </p:cNvSpPr>
          <p:nvPr>
            <p:ph type="body" idx="1"/>
          </p:nvPr>
        </p:nvSpPr>
        <p:spPr/>
        <p:txBody>
          <a:bodyPr/>
          <a:lstStyle/>
          <a:p>
            <a:r>
              <a:rPr lang="en-US"/>
              <a:t>Invented by Edgser Dijkstra in the mid-1960s</a:t>
            </a:r>
          </a:p>
          <a:p>
            <a:r>
              <a:rPr lang="en-US"/>
              <a:t>Offered by most multitasking kernels</a:t>
            </a:r>
          </a:p>
          <a:p>
            <a:r>
              <a:rPr lang="en-US"/>
              <a:t>Used for:</a:t>
            </a:r>
          </a:p>
          <a:p>
            <a:pPr lvl="1"/>
            <a:r>
              <a:rPr lang="en-US"/>
              <a:t>Mutual exclusion</a:t>
            </a:r>
          </a:p>
          <a:p>
            <a:pPr lvl="1"/>
            <a:r>
              <a:rPr lang="en-US"/>
              <a:t>Signaling the occurrence of an event</a:t>
            </a:r>
          </a:p>
          <a:p>
            <a:pPr lvl="1"/>
            <a:r>
              <a:rPr lang="en-US"/>
              <a:t>Synchronizing activities among tasks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ChangeArrowheads="1"/>
          </p:cNvSpPr>
          <p:nvPr>
            <p:ph type="title"/>
          </p:nvPr>
        </p:nvSpPr>
        <p:spPr/>
        <p:txBody>
          <a:bodyPr/>
          <a:lstStyle/>
          <a:p>
            <a:r>
              <a:rPr lang="en-US"/>
              <a:t>Semaphores (cont.)</a:t>
            </a:r>
          </a:p>
        </p:txBody>
      </p:sp>
      <p:sp>
        <p:nvSpPr>
          <p:cNvPr id="601091" name="Rectangle 3"/>
          <p:cNvSpPr>
            <a:spLocks noGrp="1" noChangeArrowheads="1"/>
          </p:cNvSpPr>
          <p:nvPr>
            <p:ph type="body" idx="1"/>
          </p:nvPr>
        </p:nvSpPr>
        <p:spPr/>
        <p:txBody>
          <a:bodyPr/>
          <a:lstStyle/>
          <a:p>
            <a:r>
              <a:rPr lang="en-US" sz="2800"/>
              <a:t>A semaphore is a key that your code acquires in order to continue execution</a:t>
            </a:r>
          </a:p>
          <a:p>
            <a:r>
              <a:rPr lang="en-US" sz="2800"/>
              <a:t>If the key is already in use, the requesting task is suspended until the key is released</a:t>
            </a:r>
          </a:p>
          <a:p>
            <a:r>
              <a:rPr lang="en-US" sz="2800"/>
              <a:t>There are two types</a:t>
            </a:r>
          </a:p>
          <a:p>
            <a:pPr lvl="1"/>
            <a:r>
              <a:rPr lang="en-US" sz="2400"/>
              <a:t>Binary semaphores</a:t>
            </a:r>
          </a:p>
          <a:p>
            <a:pPr lvl="2"/>
            <a:r>
              <a:rPr lang="en-US" sz="2000"/>
              <a:t>0 or 1</a:t>
            </a:r>
          </a:p>
          <a:p>
            <a:pPr lvl="1"/>
            <a:r>
              <a:rPr lang="en-US" sz="2400"/>
              <a:t>Counting semaphores </a:t>
            </a:r>
          </a:p>
          <a:p>
            <a:pPr lvl="2"/>
            <a:r>
              <a:rPr lang="en-US" sz="2000"/>
              <a:t>&gt;= 0</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lstStyle/>
          <a:p>
            <a:r>
              <a:rPr lang="en-US"/>
              <a:t>Semaphore Operations</a:t>
            </a:r>
          </a:p>
        </p:txBody>
      </p:sp>
      <p:sp>
        <p:nvSpPr>
          <p:cNvPr id="602115" name="Rectangle 3"/>
          <p:cNvSpPr>
            <a:spLocks noGrp="1" noChangeArrowheads="1"/>
          </p:cNvSpPr>
          <p:nvPr>
            <p:ph type="body" idx="1"/>
          </p:nvPr>
        </p:nvSpPr>
        <p:spPr/>
        <p:txBody>
          <a:bodyPr/>
          <a:lstStyle/>
          <a:p>
            <a:pPr>
              <a:lnSpc>
                <a:spcPct val="90000"/>
              </a:lnSpc>
            </a:pPr>
            <a:r>
              <a:rPr lang="en-US" sz="2400"/>
              <a:t>Initialize (or create)</a:t>
            </a:r>
          </a:p>
          <a:p>
            <a:pPr lvl="1">
              <a:lnSpc>
                <a:spcPct val="90000"/>
              </a:lnSpc>
            </a:pPr>
            <a:r>
              <a:rPr lang="en-US" sz="2000"/>
              <a:t>Value must be provided</a:t>
            </a:r>
          </a:p>
          <a:p>
            <a:pPr lvl="1">
              <a:lnSpc>
                <a:spcPct val="90000"/>
              </a:lnSpc>
            </a:pPr>
            <a:r>
              <a:rPr lang="en-US" sz="2000"/>
              <a:t>Waiting list is initially empty</a:t>
            </a:r>
          </a:p>
          <a:p>
            <a:pPr>
              <a:lnSpc>
                <a:spcPct val="90000"/>
              </a:lnSpc>
            </a:pPr>
            <a:r>
              <a:rPr lang="en-US" sz="2400"/>
              <a:t>Wait (or pend)</a:t>
            </a:r>
          </a:p>
          <a:p>
            <a:pPr lvl="1">
              <a:lnSpc>
                <a:spcPct val="90000"/>
              </a:lnSpc>
            </a:pPr>
            <a:r>
              <a:rPr lang="en-US" sz="2000"/>
              <a:t>Used for acquiring the semaphore</a:t>
            </a:r>
          </a:p>
          <a:p>
            <a:pPr lvl="1">
              <a:lnSpc>
                <a:spcPct val="90000"/>
              </a:lnSpc>
            </a:pPr>
            <a:r>
              <a:rPr lang="en-US" sz="2000"/>
              <a:t>If the semaphore is available (the semaphore value is positive), the value is decremented, and the task is not blocked</a:t>
            </a:r>
          </a:p>
          <a:p>
            <a:pPr lvl="1">
              <a:lnSpc>
                <a:spcPct val="90000"/>
              </a:lnSpc>
            </a:pPr>
            <a:r>
              <a:rPr lang="en-US" sz="2000"/>
              <a:t>Otherwise, the task is blocked and placed in the waiting list</a:t>
            </a:r>
          </a:p>
          <a:p>
            <a:pPr lvl="1">
              <a:lnSpc>
                <a:spcPct val="90000"/>
              </a:lnSpc>
            </a:pPr>
            <a:r>
              <a:rPr lang="en-US" sz="2000"/>
              <a:t>Most kernels allow you to specify a timeout</a:t>
            </a:r>
          </a:p>
          <a:p>
            <a:pPr lvl="1">
              <a:lnSpc>
                <a:spcPct val="90000"/>
              </a:lnSpc>
            </a:pPr>
            <a:r>
              <a:rPr lang="en-US" sz="2000"/>
              <a:t>If the timeout occurs, the task will be unblocked and an error code will be returned to the task</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ChangeArrowheads="1"/>
          </p:cNvSpPr>
          <p:nvPr>
            <p:ph type="title"/>
          </p:nvPr>
        </p:nvSpPr>
        <p:spPr/>
        <p:txBody>
          <a:bodyPr/>
          <a:lstStyle/>
          <a:p>
            <a:r>
              <a:rPr lang="en-US"/>
              <a:t>Semaphore Operations (cont.)</a:t>
            </a:r>
          </a:p>
        </p:txBody>
      </p:sp>
      <p:sp>
        <p:nvSpPr>
          <p:cNvPr id="603139" name="Rectangle 3"/>
          <p:cNvSpPr>
            <a:spLocks noGrp="1" noChangeArrowheads="1"/>
          </p:cNvSpPr>
          <p:nvPr>
            <p:ph type="body" idx="1"/>
          </p:nvPr>
        </p:nvSpPr>
        <p:spPr/>
        <p:txBody>
          <a:bodyPr/>
          <a:lstStyle/>
          <a:p>
            <a:pPr>
              <a:lnSpc>
                <a:spcPct val="90000"/>
              </a:lnSpc>
            </a:pPr>
            <a:r>
              <a:rPr lang="en-US"/>
              <a:t>Signal (or post)</a:t>
            </a:r>
          </a:p>
          <a:p>
            <a:pPr lvl="1">
              <a:lnSpc>
                <a:spcPct val="90000"/>
              </a:lnSpc>
            </a:pPr>
            <a:r>
              <a:rPr lang="en-US"/>
              <a:t>Used for releasing the semaphore</a:t>
            </a:r>
          </a:p>
          <a:p>
            <a:pPr lvl="1">
              <a:lnSpc>
                <a:spcPct val="90000"/>
              </a:lnSpc>
            </a:pPr>
            <a:r>
              <a:rPr lang="en-US"/>
              <a:t>If no task is waiting, the semaphore value is incremented</a:t>
            </a:r>
          </a:p>
          <a:p>
            <a:pPr lvl="1">
              <a:lnSpc>
                <a:spcPct val="90000"/>
              </a:lnSpc>
            </a:pPr>
            <a:r>
              <a:rPr lang="en-US"/>
              <a:t>Otherwise, make one of the waiting tasks ready to run but the value is not incremented</a:t>
            </a:r>
          </a:p>
          <a:p>
            <a:pPr lvl="1">
              <a:lnSpc>
                <a:spcPct val="90000"/>
              </a:lnSpc>
            </a:pPr>
            <a:r>
              <a:rPr lang="en-US"/>
              <a:t>Which waiting task to receive the key?</a:t>
            </a:r>
          </a:p>
          <a:p>
            <a:pPr lvl="2">
              <a:lnSpc>
                <a:spcPct val="90000"/>
              </a:lnSpc>
            </a:pPr>
            <a:r>
              <a:rPr lang="en-US"/>
              <a:t>Highest-priority waiting task</a:t>
            </a:r>
          </a:p>
          <a:p>
            <a:pPr lvl="2">
              <a:lnSpc>
                <a:spcPct val="90000"/>
              </a:lnSpc>
            </a:pPr>
            <a:r>
              <a:rPr lang="en-US"/>
              <a:t>First waiting task</a:t>
            </a:r>
          </a:p>
          <a:p>
            <a:pPr lvl="1">
              <a:lnSpc>
                <a:spcPct val="90000"/>
              </a:lnSpc>
            </a:pP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Round robin usage example</a:t>
            </a:r>
          </a:p>
        </p:txBody>
      </p:sp>
      <p:sp>
        <p:nvSpPr>
          <p:cNvPr id="3" name="Content Placeholder 2"/>
          <p:cNvSpPr>
            <a:spLocks noGrp="1"/>
          </p:cNvSpPr>
          <p:nvPr>
            <p:ph sz="half" idx="1"/>
          </p:nvPr>
        </p:nvSpPr>
        <p:spPr>
          <a:xfrm>
            <a:off x="457200" y="1447800"/>
            <a:ext cx="5867400" cy="4906963"/>
          </a:xfrm>
        </p:spPr>
        <p:txBody>
          <a:bodyPr>
            <a:normAutofit/>
          </a:bodyPr>
          <a:lstStyle/>
          <a:p>
            <a:pPr algn="just"/>
            <a:r>
              <a:rPr lang="en-US" dirty="0"/>
              <a:t>S</a:t>
            </a:r>
            <a:r>
              <a:rPr lang="en-US" dirty="0" smtClean="0"/>
              <a:t>oftware </a:t>
            </a:r>
            <a:r>
              <a:rPr lang="en-US" dirty="0"/>
              <a:t>program for </a:t>
            </a:r>
            <a:r>
              <a:rPr lang="en-US" dirty="0" smtClean="0"/>
              <a:t>an embedded </a:t>
            </a:r>
            <a:r>
              <a:rPr lang="en-US" dirty="0"/>
              <a:t>system that runs </a:t>
            </a:r>
            <a:r>
              <a:rPr lang="en-US" dirty="0" smtClean="0"/>
              <a:t>on digital </a:t>
            </a:r>
            <a:r>
              <a:rPr lang="en-US" dirty="0" err="1" smtClean="0"/>
              <a:t>multimeter</a:t>
            </a:r>
            <a:r>
              <a:rPr lang="en-US" dirty="0"/>
              <a:t>.</a:t>
            </a:r>
          </a:p>
          <a:p>
            <a:pPr algn="just"/>
            <a:r>
              <a:rPr lang="en-US" dirty="0" smtClean="0"/>
              <a:t> </a:t>
            </a:r>
            <a:r>
              <a:rPr lang="en-US" dirty="0"/>
              <a:t>A digital </a:t>
            </a:r>
            <a:r>
              <a:rPr lang="en-US" dirty="0" err="1"/>
              <a:t>multimeter</a:t>
            </a:r>
            <a:r>
              <a:rPr lang="en-US" dirty="0"/>
              <a:t> measures resistance </a:t>
            </a:r>
            <a:r>
              <a:rPr lang="en-US" dirty="0" smtClean="0"/>
              <a:t>or current </a:t>
            </a:r>
            <a:r>
              <a:rPr lang="en-US" dirty="0"/>
              <a:t>or voltage in several </a:t>
            </a:r>
            <a:r>
              <a:rPr lang="en-US" dirty="0" smtClean="0"/>
              <a:t>different ranges</a:t>
            </a:r>
            <a:r>
              <a:rPr lang="en-US" dirty="0"/>
              <a:t>.</a:t>
            </a:r>
          </a:p>
          <a:p>
            <a:pPr algn="just"/>
            <a:r>
              <a:rPr lang="en-US" dirty="0" smtClean="0"/>
              <a:t> </a:t>
            </a:r>
            <a:r>
              <a:rPr lang="en-US" dirty="0"/>
              <a:t>A </a:t>
            </a:r>
            <a:r>
              <a:rPr lang="en-US" dirty="0" err="1"/>
              <a:t>multimeter</a:t>
            </a:r>
            <a:r>
              <a:rPr lang="en-US" dirty="0"/>
              <a:t> has two measuring probes, </a:t>
            </a:r>
            <a:r>
              <a:rPr lang="en-US" dirty="0" smtClean="0"/>
              <a:t>a digital </a:t>
            </a:r>
            <a:r>
              <a:rPr lang="en-US" dirty="0"/>
              <a:t>display, and a big rotary switch </a:t>
            </a:r>
            <a:r>
              <a:rPr lang="en-US" dirty="0" smtClean="0"/>
              <a:t>that selects measurement </a:t>
            </a:r>
            <a:r>
              <a:rPr lang="en-US" dirty="0"/>
              <a:t>and range.</a:t>
            </a:r>
          </a:p>
        </p:txBody>
      </p:sp>
      <p:pic>
        <p:nvPicPr>
          <p:cNvPr id="1026" name="Picture 2"/>
          <p:cNvPicPr>
            <a:picLocks noGrp="1" noChangeAspect="1" noChangeArrowheads="1"/>
          </p:cNvPicPr>
          <p:nvPr>
            <p:ph sz="half" idx="2"/>
          </p:nvPr>
        </p:nvPicPr>
        <p:blipFill>
          <a:blip r:embed="rId2"/>
          <a:srcRect/>
          <a:stretch>
            <a:fillRect/>
          </a:stretch>
        </p:blipFill>
        <p:spPr bwMode="auto">
          <a:xfrm>
            <a:off x="6400800" y="1524000"/>
            <a:ext cx="27432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2"/>
          <p:cNvSpPr>
            <a:spLocks noGrp="1" noChangeArrowheads="1"/>
          </p:cNvSpPr>
          <p:nvPr>
            <p:ph type="title"/>
          </p:nvPr>
        </p:nvSpPr>
        <p:spPr/>
        <p:txBody>
          <a:bodyPr/>
          <a:lstStyle/>
          <a:p>
            <a:r>
              <a:rPr lang="en-US"/>
              <a:t>Semaphore Example</a:t>
            </a:r>
          </a:p>
        </p:txBody>
      </p:sp>
      <p:sp>
        <p:nvSpPr>
          <p:cNvPr id="605187" name="Rectangle 3"/>
          <p:cNvSpPr>
            <a:spLocks noGrp="1" noChangeArrowheads="1"/>
          </p:cNvSpPr>
          <p:nvPr>
            <p:ph type="body" idx="1"/>
          </p:nvPr>
        </p:nvSpPr>
        <p:spPr/>
        <p:txBody>
          <a:bodyPr/>
          <a:lstStyle/>
          <a:p>
            <a:pPr>
              <a:lnSpc>
                <a:spcPct val="90000"/>
              </a:lnSpc>
              <a:buFontTx/>
              <a:buNone/>
            </a:pPr>
            <a:r>
              <a:rPr lang="en-US" sz="2800"/>
              <a:t>Semaphore *s;</a:t>
            </a:r>
          </a:p>
          <a:p>
            <a:pPr>
              <a:lnSpc>
                <a:spcPct val="90000"/>
              </a:lnSpc>
              <a:buFontTx/>
              <a:buNone/>
            </a:pPr>
            <a:r>
              <a:rPr lang="en-US" sz="2800"/>
              <a:t>Time timeout;</a:t>
            </a:r>
          </a:p>
          <a:p>
            <a:pPr>
              <a:lnSpc>
                <a:spcPct val="90000"/>
              </a:lnSpc>
              <a:buFontTx/>
              <a:buNone/>
            </a:pPr>
            <a:r>
              <a:rPr lang="en-US" sz="2800"/>
              <a:t>INT8U error_code;</a:t>
            </a:r>
          </a:p>
          <a:p>
            <a:pPr>
              <a:lnSpc>
                <a:spcPct val="90000"/>
              </a:lnSpc>
              <a:buFontTx/>
              <a:buNone/>
            </a:pPr>
            <a:endParaRPr lang="en-US" sz="2800"/>
          </a:p>
          <a:p>
            <a:pPr>
              <a:lnSpc>
                <a:spcPct val="90000"/>
              </a:lnSpc>
              <a:buFontTx/>
              <a:buNone/>
            </a:pPr>
            <a:endParaRPr lang="en-US" sz="2800"/>
          </a:p>
          <a:p>
            <a:pPr>
              <a:lnSpc>
                <a:spcPct val="90000"/>
              </a:lnSpc>
              <a:buFontTx/>
              <a:buNone/>
            </a:pPr>
            <a:r>
              <a:rPr lang="en-US" sz="2800"/>
              <a:t>timeout = 0;</a:t>
            </a:r>
          </a:p>
          <a:p>
            <a:pPr>
              <a:lnSpc>
                <a:spcPct val="90000"/>
              </a:lnSpc>
              <a:buFontTx/>
              <a:buNone/>
            </a:pPr>
            <a:r>
              <a:rPr lang="en-US" sz="2800"/>
              <a:t>Wait(s, timeout, &amp;error_code);</a:t>
            </a:r>
          </a:p>
          <a:p>
            <a:pPr>
              <a:lnSpc>
                <a:spcPct val="90000"/>
              </a:lnSpc>
              <a:buFontTx/>
              <a:buNone/>
            </a:pPr>
            <a:r>
              <a:rPr lang="en-US" sz="2800"/>
              <a:t>Access shared data;</a:t>
            </a:r>
          </a:p>
          <a:p>
            <a:pPr>
              <a:lnSpc>
                <a:spcPct val="90000"/>
              </a:lnSpc>
              <a:buFontTx/>
              <a:buNone/>
            </a:pPr>
            <a:r>
              <a:rPr lang="en-US" sz="2800"/>
              <a:t>Signal(s);	</a:t>
            </a:r>
          </a:p>
          <a:p>
            <a:pPr>
              <a:lnSpc>
                <a:spcPct val="90000"/>
              </a:lnSpc>
              <a:buFontTx/>
              <a:buNone/>
            </a:pPr>
            <a:endParaRPr lang="en-US" sz="280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ChangeArrowheads="1"/>
          </p:cNvSpPr>
          <p:nvPr>
            <p:ph type="title"/>
          </p:nvPr>
        </p:nvSpPr>
        <p:spPr/>
        <p:txBody>
          <a:bodyPr/>
          <a:lstStyle/>
          <a:p>
            <a:r>
              <a:rPr lang="en-US" sz="4000"/>
              <a:t>Applications of Binary Semaphores</a:t>
            </a:r>
          </a:p>
        </p:txBody>
      </p:sp>
      <p:sp>
        <p:nvSpPr>
          <p:cNvPr id="606211" name="Rectangle 3"/>
          <p:cNvSpPr>
            <a:spLocks noGrp="1" noChangeArrowheads="1"/>
          </p:cNvSpPr>
          <p:nvPr>
            <p:ph type="body" idx="1"/>
          </p:nvPr>
        </p:nvSpPr>
        <p:spPr/>
        <p:txBody>
          <a:bodyPr/>
          <a:lstStyle/>
          <a:p>
            <a:r>
              <a:rPr lang="en-US"/>
              <a:t>Suppose task 1 prints “I am Task 1!”</a:t>
            </a:r>
          </a:p>
          <a:p>
            <a:r>
              <a:rPr lang="en-US"/>
              <a:t>Task 2 prints “I am Task 2!”</a:t>
            </a:r>
          </a:p>
          <a:p>
            <a:r>
              <a:rPr lang="en-US"/>
              <a:t>If they were allowed to print at the same time, it could result in:</a:t>
            </a:r>
          </a:p>
          <a:p>
            <a:pPr>
              <a:buFontTx/>
              <a:buNone/>
            </a:pPr>
            <a:r>
              <a:rPr lang="en-US"/>
              <a:t>		I Ia amm T Tasask k1!2!</a:t>
            </a:r>
          </a:p>
          <a:p>
            <a:r>
              <a:rPr lang="en-US"/>
              <a:t>Solution: </a:t>
            </a:r>
          </a:p>
          <a:p>
            <a:pPr lvl="1"/>
            <a:r>
              <a:rPr lang="en-US"/>
              <a:t>Binary semaphore</a:t>
            </a:r>
          </a:p>
          <a:p>
            <a:pPr>
              <a:buFontTx/>
              <a:buNone/>
            </a:pP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2"/>
          <p:cNvSpPr>
            <a:spLocks noGrp="1" noChangeArrowheads="1"/>
          </p:cNvSpPr>
          <p:nvPr>
            <p:ph type="title"/>
          </p:nvPr>
        </p:nvSpPr>
        <p:spPr/>
        <p:txBody>
          <a:bodyPr/>
          <a:lstStyle/>
          <a:p>
            <a:r>
              <a:rPr lang="en-US"/>
              <a:t>Sharing I/O Devices </a:t>
            </a:r>
          </a:p>
        </p:txBody>
      </p:sp>
      <p:pic>
        <p:nvPicPr>
          <p:cNvPr id="607237" name="Picture 5"/>
          <p:cNvPicPr>
            <a:picLocks noChangeAspect="1" noChangeArrowheads="1"/>
          </p:cNvPicPr>
          <p:nvPr/>
        </p:nvPicPr>
        <p:blipFill>
          <a:blip r:embed="rId2"/>
          <a:srcRect/>
          <a:stretch>
            <a:fillRect/>
          </a:stretch>
        </p:blipFill>
        <p:spPr bwMode="auto">
          <a:xfrm>
            <a:off x="838200" y="1600200"/>
            <a:ext cx="7467600" cy="4946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ChangeArrowheads="1"/>
          </p:cNvSpPr>
          <p:nvPr>
            <p:ph type="title"/>
          </p:nvPr>
        </p:nvSpPr>
        <p:spPr/>
        <p:txBody>
          <a:bodyPr/>
          <a:lstStyle/>
          <a:p>
            <a:r>
              <a:rPr lang="en-US"/>
              <a:t>Sharing I/O Device (cont.)</a:t>
            </a:r>
          </a:p>
        </p:txBody>
      </p:sp>
      <p:sp>
        <p:nvSpPr>
          <p:cNvPr id="608259" name="Rectangle 3"/>
          <p:cNvSpPr>
            <a:spLocks noGrp="1" noChangeArrowheads="1"/>
          </p:cNvSpPr>
          <p:nvPr>
            <p:ph type="body" idx="1"/>
          </p:nvPr>
        </p:nvSpPr>
        <p:spPr/>
        <p:txBody>
          <a:bodyPr/>
          <a:lstStyle/>
          <a:p>
            <a:r>
              <a:rPr lang="en-US"/>
              <a:t>In the example, each task must know about the semaphore in order to access the device</a:t>
            </a:r>
          </a:p>
          <a:p>
            <a:r>
              <a:rPr lang="en-US"/>
              <a:t>A better solution:</a:t>
            </a:r>
          </a:p>
          <a:p>
            <a:pPr lvl="1"/>
            <a:r>
              <a:rPr lang="en-US"/>
              <a:t>Encapsulate the semaphore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en-US"/>
              <a:t>Encapsulating a Semaphore</a:t>
            </a:r>
          </a:p>
        </p:txBody>
      </p:sp>
      <p:pic>
        <p:nvPicPr>
          <p:cNvPr id="610308" name="Picture 4"/>
          <p:cNvPicPr>
            <a:picLocks noChangeAspect="1" noChangeArrowheads="1"/>
          </p:cNvPicPr>
          <p:nvPr/>
        </p:nvPicPr>
        <p:blipFill>
          <a:blip r:embed="rId2"/>
          <a:srcRect/>
          <a:stretch>
            <a:fillRect/>
          </a:stretch>
        </p:blipFill>
        <p:spPr bwMode="auto">
          <a:xfrm>
            <a:off x="228600" y="1676400"/>
            <a:ext cx="86106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2"/>
          <p:cNvSpPr>
            <a:spLocks noGrp="1" noChangeArrowheads="1"/>
          </p:cNvSpPr>
          <p:nvPr>
            <p:ph type="title"/>
          </p:nvPr>
        </p:nvSpPr>
        <p:spPr>
          <a:xfrm>
            <a:off x="457200" y="0"/>
            <a:ext cx="8229600" cy="1143000"/>
          </a:xfrm>
        </p:spPr>
        <p:txBody>
          <a:bodyPr/>
          <a:lstStyle/>
          <a:p>
            <a:r>
              <a:rPr lang="en-US" sz="4000"/>
              <a:t>Encapsulating a Semaphore (cont.)</a:t>
            </a:r>
          </a:p>
        </p:txBody>
      </p:sp>
      <p:sp>
        <p:nvSpPr>
          <p:cNvPr id="609283" name="Rectangle 3"/>
          <p:cNvSpPr>
            <a:spLocks noGrp="1" noChangeArrowheads="1"/>
          </p:cNvSpPr>
          <p:nvPr>
            <p:ph type="body" idx="1"/>
          </p:nvPr>
        </p:nvSpPr>
        <p:spPr>
          <a:xfrm>
            <a:off x="457200" y="1371600"/>
            <a:ext cx="8229600" cy="5257800"/>
          </a:xfrm>
        </p:spPr>
        <p:txBody>
          <a:bodyPr/>
          <a:lstStyle/>
          <a:p>
            <a:pPr>
              <a:lnSpc>
                <a:spcPct val="80000"/>
              </a:lnSpc>
              <a:buFontTx/>
              <a:buNone/>
            </a:pPr>
            <a:r>
              <a:rPr lang="en-US" sz="2400"/>
              <a:t>INT8U CommSendCmd(char *cmd, char *response, INT16U timeout)</a:t>
            </a:r>
          </a:p>
          <a:p>
            <a:pPr>
              <a:lnSpc>
                <a:spcPct val="80000"/>
              </a:lnSpc>
              <a:buFontTx/>
              <a:buNone/>
            </a:pPr>
            <a:r>
              <a:rPr lang="en-US" sz="2400"/>
              <a:t>{</a:t>
            </a:r>
          </a:p>
          <a:p>
            <a:pPr>
              <a:lnSpc>
                <a:spcPct val="80000"/>
              </a:lnSpc>
              <a:buFontTx/>
              <a:buNone/>
            </a:pPr>
            <a:r>
              <a:rPr lang="en-US" sz="2400"/>
              <a:t>	Acquire semaphore;</a:t>
            </a:r>
          </a:p>
          <a:p>
            <a:pPr>
              <a:lnSpc>
                <a:spcPct val="80000"/>
              </a:lnSpc>
              <a:buFontTx/>
              <a:buNone/>
            </a:pPr>
            <a:r>
              <a:rPr lang="en-US" sz="2400"/>
              <a:t>	Send command to device;</a:t>
            </a:r>
          </a:p>
          <a:p>
            <a:pPr>
              <a:lnSpc>
                <a:spcPct val="80000"/>
              </a:lnSpc>
              <a:buFontTx/>
              <a:buNone/>
            </a:pPr>
            <a:r>
              <a:rPr lang="en-US" sz="2400"/>
              <a:t>	Wait for response with timeout;</a:t>
            </a:r>
          </a:p>
          <a:p>
            <a:pPr>
              <a:lnSpc>
                <a:spcPct val="80000"/>
              </a:lnSpc>
              <a:buFontTx/>
              <a:buNone/>
            </a:pPr>
            <a:r>
              <a:rPr lang="en-US" sz="2400"/>
              <a:t>	if (timed out) {</a:t>
            </a:r>
          </a:p>
          <a:p>
            <a:pPr>
              <a:lnSpc>
                <a:spcPct val="80000"/>
              </a:lnSpc>
              <a:buFontTx/>
              <a:buNone/>
            </a:pPr>
            <a:r>
              <a:rPr lang="en-US" sz="2400"/>
              <a:t>		Release semaphore;</a:t>
            </a:r>
          </a:p>
          <a:p>
            <a:pPr>
              <a:lnSpc>
                <a:spcPct val="80000"/>
              </a:lnSpc>
              <a:buFontTx/>
              <a:buNone/>
            </a:pPr>
            <a:r>
              <a:rPr lang="en-US" sz="2400"/>
              <a:t>		return error code;</a:t>
            </a:r>
          </a:p>
          <a:p>
            <a:pPr>
              <a:lnSpc>
                <a:spcPct val="80000"/>
              </a:lnSpc>
              <a:buFontTx/>
              <a:buNone/>
            </a:pPr>
            <a:r>
              <a:rPr lang="en-US" sz="2400"/>
              <a:t>	} else {</a:t>
            </a:r>
          </a:p>
          <a:p>
            <a:pPr>
              <a:lnSpc>
                <a:spcPct val="80000"/>
              </a:lnSpc>
              <a:buFontTx/>
              <a:buNone/>
            </a:pPr>
            <a:r>
              <a:rPr lang="en-US" sz="2400"/>
              <a:t>		Release semaphore;</a:t>
            </a:r>
          </a:p>
          <a:p>
            <a:pPr>
              <a:lnSpc>
                <a:spcPct val="80000"/>
              </a:lnSpc>
              <a:buFontTx/>
              <a:buNone/>
            </a:pPr>
            <a:r>
              <a:rPr lang="en-US" sz="2400"/>
              <a:t>		return no error;</a:t>
            </a:r>
          </a:p>
          <a:p>
            <a:pPr>
              <a:lnSpc>
                <a:spcPct val="80000"/>
              </a:lnSpc>
              <a:buFontTx/>
              <a:buNone/>
            </a:pPr>
            <a:r>
              <a:rPr lang="en-US" sz="2400"/>
              <a:t>	}</a:t>
            </a:r>
          </a:p>
          <a:p>
            <a:pPr>
              <a:lnSpc>
                <a:spcPct val="80000"/>
              </a:lnSpc>
              <a:buFontTx/>
              <a:buNone/>
            </a:pPr>
            <a:r>
              <a:rPr lang="en-US" sz="2400"/>
              <a: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2"/>
          <p:cNvSpPr>
            <a:spLocks noGrp="1" noChangeArrowheads="1"/>
          </p:cNvSpPr>
          <p:nvPr>
            <p:ph type="title"/>
          </p:nvPr>
        </p:nvSpPr>
        <p:spPr/>
        <p:txBody>
          <a:bodyPr/>
          <a:lstStyle/>
          <a:p>
            <a:r>
              <a:rPr lang="en-US" sz="4000"/>
              <a:t>Applications of Counting Semaphores</a:t>
            </a:r>
          </a:p>
        </p:txBody>
      </p:sp>
      <p:sp>
        <p:nvSpPr>
          <p:cNvPr id="611331" name="Rectangle 3"/>
          <p:cNvSpPr>
            <a:spLocks noGrp="1" noChangeArrowheads="1"/>
          </p:cNvSpPr>
          <p:nvPr>
            <p:ph type="body" idx="1"/>
          </p:nvPr>
        </p:nvSpPr>
        <p:spPr/>
        <p:txBody>
          <a:bodyPr/>
          <a:lstStyle/>
          <a:p>
            <a:r>
              <a:rPr lang="en-US"/>
              <a:t>A counting semaphore is used when a resource can be used by more than one task at the same time</a:t>
            </a:r>
          </a:p>
          <a:p>
            <a:r>
              <a:rPr lang="en-US"/>
              <a:t>Example:</a:t>
            </a:r>
          </a:p>
          <a:p>
            <a:pPr lvl="1"/>
            <a:r>
              <a:rPr lang="en-US"/>
              <a:t>Managing a buffer pool of 10 buffers</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Semaphores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multiple tasks are running, two or more tasks may need to share the same resources.</a:t>
            </a:r>
          </a:p>
          <a:p>
            <a:endParaRPr lang="en-US" dirty="0" smtClean="0"/>
          </a:p>
          <a:p>
            <a:endParaRPr lang="en-US" dirty="0" smtClean="0"/>
          </a:p>
          <a:p>
            <a:endParaRPr lang="en-US" dirty="0" smtClean="0"/>
          </a:p>
          <a:p>
            <a:endParaRPr lang="en-US" dirty="0" smtClean="0"/>
          </a:p>
          <a:p>
            <a:r>
              <a:rPr lang="en-US" dirty="0" smtClean="0"/>
              <a:t>To access a shared resource, there should be as mechanism so that there is discipline. This is known as resource synchronization.</a:t>
            </a:r>
          </a:p>
          <a:p>
            <a:endParaRPr lang="en-US" b="1" dirty="0"/>
          </a:p>
        </p:txBody>
      </p:sp>
      <p:pic>
        <p:nvPicPr>
          <p:cNvPr id="7" name="Picture 2"/>
          <p:cNvPicPr>
            <a:picLocks noChangeAspect="1" noChangeArrowheads="1"/>
          </p:cNvPicPr>
          <p:nvPr/>
        </p:nvPicPr>
        <p:blipFill>
          <a:blip r:embed="rId2"/>
          <a:srcRect l="25389" t="37039" r="27283" b="22554"/>
          <a:stretch>
            <a:fillRect/>
          </a:stretch>
        </p:blipFill>
        <p:spPr bwMode="auto">
          <a:xfrm>
            <a:off x="2438400" y="2438400"/>
            <a:ext cx="4343400" cy="1981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Semaphores</a:t>
            </a:r>
            <a:endParaRPr lang="en-US" dirty="0"/>
          </a:p>
        </p:txBody>
      </p:sp>
      <p:sp>
        <p:nvSpPr>
          <p:cNvPr id="5" name="Content Placeholder 4"/>
          <p:cNvSpPr>
            <a:spLocks noGrp="1"/>
          </p:cNvSpPr>
          <p:nvPr>
            <p:ph idx="1"/>
          </p:nvPr>
        </p:nvSpPr>
        <p:spPr/>
        <p:txBody>
          <a:bodyPr>
            <a:normAutofit/>
          </a:bodyPr>
          <a:lstStyle/>
          <a:p>
            <a:r>
              <a:rPr lang="en-US" sz="2400" dirty="0" smtClean="0">
                <a:latin typeface="Times New Roman" pitchFamily="18" charset="0"/>
                <a:cs typeface="Times New Roman" pitchFamily="18" charset="0"/>
              </a:rPr>
              <a:t>A mechanism that shows for task1 to inform task2 that it has done its job.</a:t>
            </a:r>
          </a:p>
          <a:p>
            <a:r>
              <a:rPr lang="en-US" sz="2400" dirty="0" smtClean="0">
                <a:latin typeface="Times New Roman" pitchFamily="18" charset="0"/>
                <a:cs typeface="Times New Roman" pitchFamily="18" charset="0"/>
              </a:rPr>
              <a:t>This has to be done through well defined procedure. This is known as task synchronization.</a:t>
            </a:r>
          </a:p>
          <a:p>
            <a:r>
              <a:rPr lang="en-US" sz="2400" dirty="0" smtClean="0">
                <a:latin typeface="Times New Roman" pitchFamily="18" charset="0"/>
                <a:cs typeface="Times New Roman" pitchFamily="18" charset="0"/>
              </a:rPr>
              <a:t>Semaphore is a kernel object that is used for resource synchronization and task synchronization.</a:t>
            </a:r>
          </a:p>
          <a:p>
            <a:endParaRPr lang="en-US" sz="24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l="23496" t="50509" r="23496" b="14135"/>
          <a:stretch>
            <a:fillRect/>
          </a:stretch>
        </p:blipFill>
        <p:spPr bwMode="auto">
          <a:xfrm>
            <a:off x="1143000" y="4267200"/>
            <a:ext cx="6781800"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Semaphores</a:t>
            </a:r>
            <a:endParaRPr lang="en-US" dirty="0"/>
          </a:p>
        </p:txBody>
      </p:sp>
      <p:sp>
        <p:nvSpPr>
          <p:cNvPr id="5" name="Content Placeholder 4"/>
          <p:cNvSpPr>
            <a:spLocks noGrp="1"/>
          </p:cNvSpPr>
          <p:nvPr>
            <p:ph idx="1"/>
          </p:nvPr>
        </p:nvSpPr>
        <p:spPr/>
        <p:txBody>
          <a:bodyPr>
            <a:normAutofit/>
          </a:bodyPr>
          <a:lstStyle/>
          <a:p>
            <a:r>
              <a:rPr lang="en-US" sz="2400" dirty="0" smtClean="0"/>
              <a:t>Suppose two tasks want to access a display. </a:t>
            </a:r>
          </a:p>
          <a:p>
            <a:r>
              <a:rPr lang="en-US" sz="2400" dirty="0" smtClean="0"/>
              <a:t>Display is shared resources. To control the access, a semaphore is created.</a:t>
            </a:r>
          </a:p>
          <a:p>
            <a:r>
              <a:rPr lang="en-US" sz="2400" dirty="0" smtClean="0"/>
              <a:t>If a number of tasks have to access the same resources then the tasks are kept in a queue and each task can acquire the semaphore one by one.</a:t>
            </a:r>
            <a:br>
              <a:rPr lang="en-US" sz="2400" dirty="0" smtClean="0"/>
            </a:br>
            <a:endParaRPr lang="en-US" sz="2400"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a:srcRect l="23496" t="50509" r="23496" b="14135"/>
          <a:stretch>
            <a:fillRect/>
          </a:stretch>
        </p:blipFill>
        <p:spPr bwMode="auto">
          <a:xfrm>
            <a:off x="1143000" y="4267200"/>
            <a:ext cx="6781800" cy="2133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a:t>Round robin inside a digital</a:t>
            </a:r>
            <a:br>
              <a:rPr lang="en-US" dirty="0"/>
            </a:br>
            <a:r>
              <a:rPr lang="en-US" dirty="0" err="1"/>
              <a:t>multimeter</a:t>
            </a:r>
            <a:endParaRPr lang="en-US" dirty="0"/>
          </a:p>
        </p:txBody>
      </p:sp>
      <p:sp>
        <p:nvSpPr>
          <p:cNvPr id="3" name="Content Placeholder 2"/>
          <p:cNvSpPr>
            <a:spLocks noGrp="1"/>
          </p:cNvSpPr>
          <p:nvPr>
            <p:ph sz="half" idx="1"/>
          </p:nvPr>
        </p:nvSpPr>
        <p:spPr>
          <a:xfrm>
            <a:off x="457200" y="1447800"/>
            <a:ext cx="5867400" cy="4906963"/>
          </a:xfrm>
        </p:spPr>
        <p:txBody>
          <a:bodyPr>
            <a:normAutofit/>
          </a:bodyPr>
          <a:lstStyle/>
          <a:p>
            <a:pPr algn="just">
              <a:buNone/>
            </a:pPr>
            <a:r>
              <a:rPr lang="en-US" dirty="0"/>
              <a:t>• The system makes continuous</a:t>
            </a:r>
          </a:p>
          <a:p>
            <a:pPr algn="just">
              <a:buNone/>
            </a:pPr>
            <a:r>
              <a:rPr lang="en-US" dirty="0"/>
              <a:t>measurements and changes the</a:t>
            </a:r>
          </a:p>
          <a:p>
            <a:pPr algn="just">
              <a:buNone/>
            </a:pPr>
            <a:r>
              <a:rPr lang="en-US" dirty="0"/>
              <a:t>display to reflect the most recent</a:t>
            </a:r>
          </a:p>
          <a:p>
            <a:pPr algn="just">
              <a:buNone/>
            </a:pPr>
            <a:r>
              <a:rPr lang="en-US" dirty="0"/>
              <a:t>measurement.</a:t>
            </a:r>
          </a:p>
          <a:p>
            <a:pPr algn="just">
              <a:buNone/>
            </a:pPr>
            <a:r>
              <a:rPr lang="en-US" dirty="0"/>
              <a:t>• Each time around its loop, the</a:t>
            </a:r>
          </a:p>
          <a:p>
            <a:pPr algn="just">
              <a:buNone/>
            </a:pPr>
            <a:r>
              <a:rPr lang="en-US" dirty="0"/>
              <a:t>software checks the position of the</a:t>
            </a:r>
          </a:p>
          <a:p>
            <a:pPr algn="just">
              <a:buNone/>
            </a:pPr>
            <a:r>
              <a:rPr lang="en-US" dirty="0"/>
              <a:t>rotary switch, branches to the</a:t>
            </a:r>
          </a:p>
          <a:p>
            <a:pPr algn="just">
              <a:buNone/>
            </a:pPr>
            <a:r>
              <a:rPr lang="en-US" dirty="0"/>
              <a:t>appropriate code selection and</a:t>
            </a:r>
          </a:p>
          <a:p>
            <a:pPr algn="just">
              <a:buNone/>
            </a:pPr>
            <a:r>
              <a:rPr lang="en-US" dirty="0"/>
              <a:t>writes the results to the display.</a:t>
            </a:r>
          </a:p>
        </p:txBody>
      </p:sp>
      <p:pic>
        <p:nvPicPr>
          <p:cNvPr id="1026" name="Picture 2"/>
          <p:cNvPicPr>
            <a:picLocks noGrp="1" noChangeAspect="1" noChangeArrowheads="1"/>
          </p:cNvPicPr>
          <p:nvPr>
            <p:ph sz="half" idx="2"/>
          </p:nvPr>
        </p:nvPicPr>
        <p:blipFill>
          <a:blip r:embed="rId2"/>
          <a:srcRect/>
          <a:stretch>
            <a:fillRect/>
          </a:stretch>
        </p:blipFill>
        <p:spPr bwMode="auto">
          <a:xfrm>
            <a:off x="6400800" y="1524000"/>
            <a:ext cx="2743200" cy="45259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MUTEX</a:t>
            </a:r>
            <a:endParaRPr lang="en-US" dirty="0"/>
          </a:p>
        </p:txBody>
      </p:sp>
      <p:sp>
        <p:nvSpPr>
          <p:cNvPr id="3" name="Content Placeholder 2"/>
          <p:cNvSpPr>
            <a:spLocks noGrp="1"/>
          </p:cNvSpPr>
          <p:nvPr>
            <p:ph idx="1"/>
          </p:nvPr>
        </p:nvSpPr>
        <p:spPr>
          <a:xfrm>
            <a:off x="457200" y="1905000"/>
            <a:ext cx="8229600" cy="4525963"/>
          </a:xfrm>
        </p:spPr>
        <p:txBody>
          <a:bodyPr>
            <a:normAutofit fontScale="62500" lnSpcReduction="20000"/>
          </a:bodyPr>
          <a:lstStyle/>
          <a:p>
            <a:pPr algn="just"/>
            <a:r>
              <a:rPr lang="en-US" dirty="0" err="1" smtClean="0">
                <a:latin typeface="Times New Roman" pitchFamily="18" charset="0"/>
                <a:cs typeface="Times New Roman" pitchFamily="18" charset="0"/>
              </a:rPr>
              <a:t>Mutex</a:t>
            </a:r>
            <a:r>
              <a:rPr lang="en-US" dirty="0" smtClean="0">
                <a:latin typeface="Times New Roman" pitchFamily="18" charset="0"/>
                <a:cs typeface="Times New Roman" pitchFamily="18" charset="0"/>
              </a:rPr>
              <a:t> is the general mechanism used for both resource synchronization as well as task synchronization</a:t>
            </a:r>
            <a:r>
              <a:rPr lang="en-US" dirty="0" smtClean="0">
                <a:latin typeface="Times New Roman" pitchFamily="18" charset="0"/>
                <a:cs typeface="Times New Roman" pitchFamily="18" charset="0"/>
              </a:rPr>
              <a:t>.</a:t>
            </a:r>
          </a:p>
          <a:p>
            <a:pPr algn="just"/>
            <a:r>
              <a:rPr lang="en-US" dirty="0" smtClean="0">
                <a:latin typeface="Times New Roman" pitchFamily="18" charset="0"/>
                <a:cs typeface="Times New Roman" pitchFamily="18" charset="0"/>
              </a:rPr>
              <a:t>Mutual </a:t>
            </a:r>
            <a:r>
              <a:rPr lang="en-US" dirty="0" smtClean="0">
                <a:latin typeface="Times New Roman" pitchFamily="18" charset="0"/>
                <a:cs typeface="Times New Roman" pitchFamily="18" charset="0"/>
              </a:rPr>
              <a:t>exclusion can be achieved through the following mechanisms</a:t>
            </a:r>
            <a:r>
              <a:rPr lang="en-US" dirty="0" smtClean="0">
                <a:latin typeface="Times New Roman" pitchFamily="18" charset="0"/>
                <a:cs typeface="Times New Roman" pitchFamily="18" charset="0"/>
              </a:rPr>
              <a:t>:</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Disabling </a:t>
            </a: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scheduler</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Disabling </a:t>
            </a: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interrupts</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By </a:t>
            </a:r>
            <a:r>
              <a:rPr lang="en-US" dirty="0" smtClean="0">
                <a:latin typeface="Times New Roman" pitchFamily="18" charset="0"/>
                <a:cs typeface="Times New Roman" pitchFamily="18" charset="0"/>
              </a:rPr>
              <a:t>test – and – set </a:t>
            </a:r>
            <a:r>
              <a:rPr lang="en-US" dirty="0" smtClean="0">
                <a:latin typeface="Times New Roman" pitchFamily="18" charset="0"/>
                <a:cs typeface="Times New Roman" pitchFamily="18" charset="0"/>
              </a:rPr>
              <a:t>operations</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Using </a:t>
            </a:r>
            <a:r>
              <a:rPr lang="en-US" dirty="0" smtClean="0">
                <a:latin typeface="Times New Roman" pitchFamily="18" charset="0"/>
                <a:cs typeface="Times New Roman" pitchFamily="18" charset="0"/>
              </a:rPr>
              <a:t>the </a:t>
            </a:r>
            <a:r>
              <a:rPr lang="en-US" dirty="0" smtClean="0">
                <a:latin typeface="Times New Roman" pitchFamily="18" charset="0"/>
                <a:cs typeface="Times New Roman" pitchFamily="18" charset="0"/>
              </a:rPr>
              <a:t>semaphore Test-and </a:t>
            </a:r>
            <a:r>
              <a:rPr lang="en-US" dirty="0" smtClean="0">
                <a:latin typeface="Times New Roman" pitchFamily="18" charset="0"/>
                <a:cs typeface="Times New Roman" pitchFamily="18" charset="0"/>
              </a:rPr>
              <a:t>set </a:t>
            </a:r>
            <a:r>
              <a:rPr lang="en-US" dirty="0" smtClean="0">
                <a:latin typeface="Times New Roman" pitchFamily="18" charset="0"/>
                <a:cs typeface="Times New Roman" pitchFamily="18" charset="0"/>
              </a:rPr>
              <a:t>operations</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When </a:t>
            </a:r>
            <a:r>
              <a:rPr lang="en-US" dirty="0" smtClean="0">
                <a:latin typeface="Times New Roman" pitchFamily="18" charset="0"/>
                <a:cs typeface="Times New Roman" pitchFamily="18" charset="0"/>
              </a:rPr>
              <a:t>two tasks have to share resource, the functions in each of the tasks can check the value of a global variable to obtain the status of the shared resources</a:t>
            </a:r>
            <a:r>
              <a:rPr lang="en-US" dirty="0" smtClean="0">
                <a:latin typeface="Times New Roman" pitchFamily="18" charset="0"/>
                <a:cs typeface="Times New Roman" pitchFamily="18" charset="0"/>
              </a:rPr>
              <a:t>.</a:t>
            </a:r>
          </a:p>
          <a:p>
            <a:pPr algn="just">
              <a:buNone/>
            </a:pPr>
            <a:r>
              <a:rPr lang="en-US"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     Note </a:t>
            </a:r>
            <a:r>
              <a:rPr lang="en-US" dirty="0" smtClean="0">
                <a:latin typeface="Times New Roman" pitchFamily="18" charset="0"/>
                <a:cs typeface="Times New Roman" pitchFamily="18" charset="0"/>
              </a:rPr>
              <a:t>that while the test-and set operation is in progress, the interrupts have to be disabled. So, the procedure is – disable the interrupt, set the variable, access the shared resources, set the variable and lastly enable the interrupts.</a:t>
            </a:r>
            <a:endParaRPr 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MUTEX (</a:t>
            </a:r>
            <a:r>
              <a:rPr lang="en-US" b="1" dirty="0" err="1" smtClean="0"/>
              <a:t>Contd</a:t>
            </a:r>
            <a:r>
              <a:rPr lang="en-US" b="1" dirty="0" smtClean="0"/>
              <a:t>…) The </a:t>
            </a:r>
            <a:r>
              <a:rPr lang="en-US" b="1" dirty="0" err="1" smtClean="0"/>
              <a:t>mutex</a:t>
            </a:r>
            <a:r>
              <a:rPr lang="en-US" b="1" dirty="0" smtClean="0"/>
              <a:t> is a special binary semaphore.</a:t>
            </a:r>
            <a:endParaRPr lang="en-US" dirty="0"/>
          </a:p>
        </p:txBody>
      </p:sp>
      <p:sp>
        <p:nvSpPr>
          <p:cNvPr id="3" name="Content Placeholder 2"/>
          <p:cNvSpPr>
            <a:spLocks noGrp="1"/>
          </p:cNvSpPr>
          <p:nvPr>
            <p:ph idx="1"/>
          </p:nvPr>
        </p:nvSpPr>
        <p:spPr/>
        <p:txBody>
          <a:bodyPr>
            <a:normAutofit/>
          </a:bodyPr>
          <a:lstStyle/>
          <a:p>
            <a:r>
              <a:rPr lang="en-US" sz="2400" dirty="0" smtClean="0">
                <a:latin typeface="Times New Roman" pitchFamily="18" charset="0"/>
                <a:cs typeface="Times New Roman" pitchFamily="18" charset="0"/>
              </a:rPr>
              <a:t>A </a:t>
            </a:r>
            <a:r>
              <a:rPr lang="en-US" sz="2400" dirty="0" err="1" smtClean="0">
                <a:latin typeface="Times New Roman" pitchFamily="18" charset="0"/>
                <a:cs typeface="Times New Roman" pitchFamily="18" charset="0"/>
              </a:rPr>
              <a:t>mutex</a:t>
            </a:r>
            <a:r>
              <a:rPr lang="en-US" sz="2400" dirty="0" smtClean="0">
                <a:latin typeface="Times New Roman" pitchFamily="18" charset="0"/>
                <a:cs typeface="Times New Roman" pitchFamily="18" charset="0"/>
              </a:rPr>
              <a:t> can be either in locked state or unlocked state.</a:t>
            </a:r>
          </a:p>
          <a:p>
            <a:r>
              <a:rPr lang="en-US" sz="2400" dirty="0" smtClean="0">
                <a:latin typeface="Times New Roman" pitchFamily="18" charset="0"/>
                <a:cs typeface="Times New Roman" pitchFamily="18" charset="0"/>
              </a:rPr>
              <a:t>It </a:t>
            </a:r>
            <a:r>
              <a:rPr lang="en-US" sz="2400" dirty="0" smtClean="0">
                <a:latin typeface="Times New Roman" pitchFamily="18" charset="0"/>
                <a:cs typeface="Times New Roman" pitchFamily="18" charset="0"/>
              </a:rPr>
              <a:t>is </a:t>
            </a:r>
            <a:r>
              <a:rPr lang="en-US" sz="2400" dirty="0" smtClean="0">
                <a:latin typeface="Times New Roman" pitchFamily="18" charset="0"/>
                <a:cs typeface="Times New Roman" pitchFamily="18" charset="0"/>
              </a:rPr>
              <a:t>much more powerful than semaphore because of its special features:</a:t>
            </a:r>
          </a:p>
          <a:p>
            <a:r>
              <a:rPr lang="en-US" sz="2400" dirty="0" smtClean="0">
                <a:latin typeface="Times New Roman" pitchFamily="18" charset="0"/>
                <a:cs typeface="Times New Roman" pitchFamily="18" charset="0"/>
              </a:rPr>
              <a:t>It will have an owner,  </a:t>
            </a:r>
            <a:r>
              <a:rPr lang="en-US" sz="2400" dirty="0" smtClean="0">
                <a:latin typeface="Times New Roman" pitchFamily="18" charset="0"/>
                <a:cs typeface="Times New Roman" pitchFamily="18" charset="0"/>
              </a:rPr>
              <a:t>o</a:t>
            </a:r>
            <a:r>
              <a:rPr lang="en-US" sz="2400" dirty="0" smtClean="0">
                <a:latin typeface="Times New Roman" pitchFamily="18" charset="0"/>
                <a:cs typeface="Times New Roman" pitchFamily="18" charset="0"/>
              </a:rPr>
              <a:t>wner can acquire a </a:t>
            </a:r>
            <a:r>
              <a:rPr lang="en-US" sz="2400" dirty="0" err="1" smtClean="0">
                <a:latin typeface="Times New Roman" pitchFamily="18" charset="0"/>
                <a:cs typeface="Times New Roman" pitchFamily="18" charset="0"/>
              </a:rPr>
              <a:t>mutex</a:t>
            </a:r>
            <a:r>
              <a:rPr lang="en-US" sz="2400" dirty="0" smtClean="0">
                <a:latin typeface="Times New Roman" pitchFamily="18" charset="0"/>
                <a:cs typeface="Times New Roman" pitchFamily="18" charset="0"/>
              </a:rPr>
              <a:t> multiple times in the locked state. </a:t>
            </a:r>
          </a:p>
          <a:p>
            <a:r>
              <a:rPr lang="en-US" sz="2400" dirty="0" smtClean="0">
                <a:latin typeface="Times New Roman" pitchFamily="18" charset="0"/>
                <a:cs typeface="Times New Roman" pitchFamily="18" charset="0"/>
              </a:rPr>
              <a:t>If the owner locks it ‘n’ times, the owner has to release it ‘n’ times. A task owning a </a:t>
            </a:r>
            <a:r>
              <a:rPr lang="en-US" sz="2400" dirty="0" err="1" smtClean="0">
                <a:latin typeface="Times New Roman" pitchFamily="18" charset="0"/>
                <a:cs typeface="Times New Roman" pitchFamily="18" charset="0"/>
              </a:rPr>
              <a:t>mutex</a:t>
            </a:r>
            <a:r>
              <a:rPr lang="en-US" sz="2400" dirty="0" smtClean="0">
                <a:latin typeface="Times New Roman" pitchFamily="18" charset="0"/>
                <a:cs typeface="Times New Roman" pitchFamily="18" charset="0"/>
              </a:rPr>
              <a:t>, cannot be deleted.</a:t>
            </a:r>
          </a:p>
          <a:p>
            <a:r>
              <a:rPr lang="en-US" sz="2400" dirty="0" smtClean="0">
                <a:latin typeface="Times New Roman" pitchFamily="18" charset="0"/>
                <a:cs typeface="Times New Roman" pitchFamily="18" charset="0"/>
              </a:rPr>
              <a:t>The </a:t>
            </a:r>
            <a:r>
              <a:rPr lang="en-US" sz="2400" dirty="0" err="1" smtClean="0">
                <a:latin typeface="Times New Roman" pitchFamily="18" charset="0"/>
                <a:cs typeface="Times New Roman" pitchFamily="18" charset="0"/>
              </a:rPr>
              <a:t>mutex</a:t>
            </a:r>
            <a:r>
              <a:rPr lang="en-US" sz="2400" dirty="0" smtClean="0">
                <a:latin typeface="Times New Roman" pitchFamily="18" charset="0"/>
                <a:cs typeface="Times New Roman" pitchFamily="18" charset="0"/>
              </a:rPr>
              <a:t> supports priority inheritance protocol to avoid priority inversion problem.</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Mailboxes</a:t>
            </a:r>
            <a:endParaRPr lang="en-US" dirty="0"/>
          </a:p>
        </p:txBody>
      </p:sp>
      <p:sp>
        <p:nvSpPr>
          <p:cNvPr id="5" name="Content Placeholder 4"/>
          <p:cNvSpPr>
            <a:spLocks noGrp="1"/>
          </p:cNvSpPr>
          <p:nvPr>
            <p:ph idx="1"/>
          </p:nvPr>
        </p:nvSpPr>
        <p:spPr/>
        <p:txBody>
          <a:bodyPr/>
          <a:lstStyle/>
          <a:p>
            <a:r>
              <a:rPr lang="en-US" dirty="0" smtClean="0"/>
              <a:t>A</a:t>
            </a:r>
            <a:r>
              <a:rPr lang="en-US" b="1" dirty="0" smtClean="0"/>
              <a:t> </a:t>
            </a:r>
            <a:r>
              <a:rPr lang="en-US" dirty="0" smtClean="0"/>
              <a:t>mailbox object is just like your mailbox</a:t>
            </a:r>
            <a:endParaRPr lang="en-US" dirty="0" smtClean="0"/>
          </a:p>
          <a:p>
            <a:r>
              <a:rPr lang="en-US" dirty="0" smtClean="0"/>
              <a:t>A </a:t>
            </a:r>
            <a:r>
              <a:rPr lang="en-US" dirty="0" smtClean="0"/>
              <a:t>task can have a mailbox into which others can post a mail</a:t>
            </a:r>
            <a:r>
              <a:rPr lang="en-US" dirty="0" smtClean="0"/>
              <a:t>.</a:t>
            </a:r>
          </a:p>
          <a:p>
            <a:endParaRPr lang="en-US" dirty="0"/>
          </a:p>
        </p:txBody>
      </p:sp>
      <p:pic>
        <p:nvPicPr>
          <p:cNvPr id="6" name="Picture 2"/>
          <p:cNvPicPr>
            <a:picLocks noChangeAspect="1" noChangeArrowheads="1"/>
          </p:cNvPicPr>
          <p:nvPr/>
        </p:nvPicPr>
        <p:blipFill>
          <a:blip r:embed="rId2"/>
          <a:srcRect l="29799" t="23570" r="32953" b="43547"/>
          <a:stretch>
            <a:fillRect/>
          </a:stretch>
        </p:blipFill>
        <p:spPr bwMode="auto">
          <a:xfrm>
            <a:off x="1981200" y="3429000"/>
            <a:ext cx="4572000" cy="227033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Mailboxes (</a:t>
            </a:r>
            <a:r>
              <a:rPr lang="en-US" dirty="0" err="1" smtClean="0"/>
              <a:t>Contd</a:t>
            </a:r>
            <a:r>
              <a:rPr lang="en-US" dirty="0" smtClean="0"/>
              <a:t>…)</a:t>
            </a:r>
            <a:endParaRPr lang="en-US" dirty="0"/>
          </a:p>
        </p:txBody>
      </p:sp>
      <p:sp>
        <p:nvSpPr>
          <p:cNvPr id="5" name="Content Placeholder 4"/>
          <p:cNvSpPr>
            <a:spLocks noGrp="1"/>
          </p:cNvSpPr>
          <p:nvPr>
            <p:ph idx="1"/>
          </p:nvPr>
        </p:nvSpPr>
        <p:spPr/>
        <p:txBody>
          <a:bodyPr/>
          <a:lstStyle/>
          <a:p>
            <a:r>
              <a:rPr lang="en-US" dirty="0" smtClean="0"/>
              <a:t>To manage the mailbox object, the following function calls are provided in the operating system API</a:t>
            </a:r>
            <a:r>
              <a:rPr lang="en-US" dirty="0" smtClean="0"/>
              <a:t>:</a:t>
            </a:r>
          </a:p>
          <a:p>
            <a:r>
              <a:rPr lang="en-US" dirty="0" smtClean="0"/>
              <a:t>Create </a:t>
            </a:r>
            <a:r>
              <a:rPr lang="en-US" dirty="0" smtClean="0"/>
              <a:t>a </a:t>
            </a:r>
            <a:r>
              <a:rPr lang="en-US" dirty="0" smtClean="0"/>
              <a:t>mailbox</a:t>
            </a:r>
          </a:p>
          <a:p>
            <a:r>
              <a:rPr lang="en-US" dirty="0" smtClean="0"/>
              <a:t>Delete </a:t>
            </a:r>
            <a:r>
              <a:rPr lang="en-US" dirty="0" smtClean="0"/>
              <a:t>a </a:t>
            </a:r>
            <a:r>
              <a:rPr lang="en-US" dirty="0" smtClean="0"/>
              <a:t>mailbox</a:t>
            </a:r>
          </a:p>
          <a:p>
            <a:r>
              <a:rPr lang="en-US" dirty="0" smtClean="0"/>
              <a:t>Query </a:t>
            </a:r>
            <a:r>
              <a:rPr lang="en-US" dirty="0" smtClean="0"/>
              <a:t>a </a:t>
            </a:r>
            <a:r>
              <a:rPr lang="en-US" dirty="0" smtClean="0"/>
              <a:t>mailbox</a:t>
            </a:r>
          </a:p>
          <a:p>
            <a:r>
              <a:rPr lang="en-US" dirty="0" smtClean="0"/>
              <a:t>Post </a:t>
            </a:r>
            <a:r>
              <a:rPr lang="en-US" dirty="0" smtClean="0"/>
              <a:t>a message in a </a:t>
            </a:r>
            <a:r>
              <a:rPr lang="en-US" dirty="0" smtClean="0"/>
              <a:t>mailbox</a:t>
            </a:r>
          </a:p>
          <a:p>
            <a:r>
              <a:rPr lang="en-US" dirty="0" smtClean="0"/>
              <a:t>Read </a:t>
            </a:r>
            <a:r>
              <a:rPr lang="en-US" dirty="0" smtClean="0"/>
              <a:t>a message from a mailbox</a:t>
            </a: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Message queue can be considered as an array of mailboxes</a:t>
            </a:r>
            <a:r>
              <a:rPr lang="en-US" dirty="0" smtClean="0"/>
              <a:t>.</a:t>
            </a:r>
          </a:p>
          <a:p>
            <a:pPr>
              <a:buNone/>
            </a:pPr>
            <a:r>
              <a:rPr lang="en-US" dirty="0" smtClean="0"/>
              <a:t> </a:t>
            </a:r>
            <a:r>
              <a:rPr lang="en-US" dirty="0" smtClean="0"/>
              <a:t>  Some </a:t>
            </a:r>
            <a:r>
              <a:rPr lang="en-US" dirty="0" smtClean="0"/>
              <a:t>of the applications of message queue are: </a:t>
            </a:r>
            <a:endParaRPr lang="en-US" dirty="0" smtClean="0"/>
          </a:p>
          <a:p>
            <a:pPr>
              <a:buNone/>
            </a:pPr>
            <a:r>
              <a:rPr lang="en-US" dirty="0" smtClean="0"/>
              <a:t>    taking </a:t>
            </a:r>
            <a:r>
              <a:rPr lang="en-US" dirty="0" smtClean="0"/>
              <a:t>the </a:t>
            </a:r>
            <a:r>
              <a:rPr lang="en-US" dirty="0" err="1" smtClean="0"/>
              <a:t>i</a:t>
            </a:r>
            <a:r>
              <a:rPr lang="en-US" dirty="0" smtClean="0"/>
              <a:t>/p from a keyboard, </a:t>
            </a:r>
            <a:endParaRPr lang="en-US" dirty="0" smtClean="0"/>
          </a:p>
          <a:p>
            <a:pPr>
              <a:buNone/>
            </a:pPr>
            <a:r>
              <a:rPr lang="en-US" dirty="0" smtClean="0"/>
              <a:t> </a:t>
            </a:r>
            <a:r>
              <a:rPr lang="en-US" dirty="0" smtClean="0"/>
              <a:t>   to </a:t>
            </a:r>
            <a:r>
              <a:rPr lang="en-US" dirty="0" smtClean="0"/>
              <a:t>display output, </a:t>
            </a:r>
            <a:endParaRPr lang="en-US" dirty="0" smtClean="0"/>
          </a:p>
          <a:p>
            <a:pPr>
              <a:buNone/>
            </a:pPr>
            <a:r>
              <a:rPr lang="en-US" dirty="0" smtClean="0"/>
              <a:t> </a:t>
            </a:r>
            <a:r>
              <a:rPr lang="en-US" dirty="0" smtClean="0"/>
              <a:t>   reading </a:t>
            </a:r>
            <a:r>
              <a:rPr lang="en-US" dirty="0" smtClean="0"/>
              <a:t>voltages from sensors, </a:t>
            </a:r>
            <a:endParaRPr lang="en-US" dirty="0" smtClean="0"/>
          </a:p>
          <a:p>
            <a:pPr>
              <a:buNone/>
            </a:pPr>
            <a:r>
              <a:rPr lang="en-US" dirty="0" smtClean="0"/>
              <a:t> </a:t>
            </a:r>
            <a:r>
              <a:rPr lang="en-US" dirty="0" smtClean="0"/>
              <a:t>   data </a:t>
            </a:r>
            <a:r>
              <a:rPr lang="en-US" dirty="0" smtClean="0"/>
              <a:t>packet transmission in a network</a:t>
            </a:r>
            <a:r>
              <a:rPr lang="en-US" dirty="0" smtClean="0"/>
              <a:t>.</a:t>
            </a:r>
          </a:p>
          <a:p>
            <a:pPr>
              <a:buNone/>
            </a:pPr>
            <a:r>
              <a:rPr lang="en-US" dirty="0" smtClean="0"/>
              <a:t> </a:t>
            </a:r>
            <a:r>
              <a:rPr lang="en-US" dirty="0" smtClean="0"/>
              <a:t>    In </a:t>
            </a:r>
            <a:r>
              <a:rPr lang="en-US" dirty="0" smtClean="0"/>
              <a:t>each applications, a task or an ISR deposits the message in the message queue. Other task can take the messages</a:t>
            </a:r>
            <a:r>
              <a:rPr lang="en-US" dirty="0" smtClean="0"/>
              <a:t>. At </a:t>
            </a:r>
            <a:r>
              <a:rPr lang="en-US" dirty="0" smtClean="0"/>
              <a:t>the time of creating a queue, the queue is given a name or ID, queue length, sending task waiting list and receiving task waiting list.</a:t>
            </a:r>
            <a:br>
              <a:rPr lang="en-US" dirty="0" smtClean="0"/>
            </a:b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a:t>
            </a:r>
            <a:endParaRPr lang="en-US" dirty="0"/>
          </a:p>
        </p:txBody>
      </p:sp>
      <p:sp>
        <p:nvSpPr>
          <p:cNvPr id="3" name="Content Placeholder 2"/>
          <p:cNvSpPr>
            <a:spLocks noGrp="1"/>
          </p:cNvSpPr>
          <p:nvPr>
            <p:ph idx="1"/>
          </p:nvPr>
        </p:nvSpPr>
        <p:spPr/>
        <p:txBody>
          <a:bodyPr/>
          <a:lstStyle/>
          <a:p>
            <a:pPr>
              <a:buNone/>
            </a:pPr>
            <a:r>
              <a:rPr lang="en-US" dirty="0" smtClean="0"/>
              <a:t> </a:t>
            </a:r>
            <a:endParaRPr lang="en-US" dirty="0"/>
          </a:p>
        </p:txBody>
      </p:sp>
      <p:pic>
        <p:nvPicPr>
          <p:cNvPr id="2050" name="Picture 2"/>
          <p:cNvPicPr>
            <a:picLocks noChangeAspect="1" noChangeArrowheads="1"/>
          </p:cNvPicPr>
          <p:nvPr/>
        </p:nvPicPr>
        <p:blipFill>
          <a:blip r:embed="rId2"/>
          <a:srcRect l="25000" t="62222" r="32000" b="18222"/>
          <a:stretch>
            <a:fillRect/>
          </a:stretch>
        </p:blipFill>
        <p:spPr bwMode="auto">
          <a:xfrm>
            <a:off x="838200" y="2667000"/>
            <a:ext cx="6553200" cy="3124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following function are provided to manage the message queues</a:t>
            </a:r>
            <a:r>
              <a:rPr lang="en-US" dirty="0" smtClean="0"/>
              <a:t>:</a:t>
            </a:r>
          </a:p>
          <a:p>
            <a:r>
              <a:rPr lang="en-US" dirty="0" smtClean="0"/>
              <a:t>Create </a:t>
            </a:r>
            <a:r>
              <a:rPr lang="en-US" dirty="0" smtClean="0"/>
              <a:t>a </a:t>
            </a:r>
            <a:r>
              <a:rPr lang="en-US" dirty="0" smtClean="0"/>
              <a:t>queue</a:t>
            </a:r>
          </a:p>
          <a:p>
            <a:r>
              <a:rPr lang="en-US" dirty="0" smtClean="0"/>
              <a:t>Delete </a:t>
            </a:r>
            <a:r>
              <a:rPr lang="en-US" dirty="0" smtClean="0"/>
              <a:t>a </a:t>
            </a:r>
            <a:r>
              <a:rPr lang="en-US" dirty="0" smtClean="0"/>
              <a:t>queue</a:t>
            </a:r>
          </a:p>
          <a:p>
            <a:r>
              <a:rPr lang="en-US" dirty="0" smtClean="0"/>
              <a:t>Flush </a:t>
            </a:r>
            <a:r>
              <a:rPr lang="en-US" dirty="0" smtClean="0"/>
              <a:t>a </a:t>
            </a:r>
            <a:r>
              <a:rPr lang="en-US" dirty="0" smtClean="0"/>
              <a:t>queue</a:t>
            </a:r>
          </a:p>
          <a:p>
            <a:r>
              <a:rPr lang="en-US" dirty="0" smtClean="0"/>
              <a:t>Post </a:t>
            </a:r>
            <a:r>
              <a:rPr lang="en-US" dirty="0" smtClean="0"/>
              <a:t>a message in </a:t>
            </a:r>
            <a:r>
              <a:rPr lang="en-US" dirty="0" smtClean="0"/>
              <a:t>queue</a:t>
            </a:r>
          </a:p>
          <a:p>
            <a:r>
              <a:rPr lang="en-US" dirty="0" smtClean="0"/>
              <a:t>Read </a:t>
            </a:r>
            <a:r>
              <a:rPr lang="en-US" dirty="0" smtClean="0"/>
              <a:t>a message from </a:t>
            </a:r>
            <a:r>
              <a:rPr lang="en-US" dirty="0" smtClean="0"/>
              <a:t>queue</a:t>
            </a:r>
          </a:p>
          <a:p>
            <a:r>
              <a:rPr lang="en-US" dirty="0" smtClean="0"/>
              <a:t>Broadcast </a:t>
            </a:r>
            <a:r>
              <a:rPr lang="en-US" dirty="0" smtClean="0"/>
              <a:t>a </a:t>
            </a:r>
            <a:r>
              <a:rPr lang="en-US" dirty="0" smtClean="0"/>
              <a:t>message</a:t>
            </a:r>
          </a:p>
          <a:p>
            <a:r>
              <a:rPr lang="en-US" dirty="0" smtClean="0"/>
              <a:t>Show </a:t>
            </a:r>
            <a:r>
              <a:rPr lang="en-US" dirty="0" smtClean="0"/>
              <a:t>queue </a:t>
            </a:r>
            <a:r>
              <a:rPr lang="en-US" dirty="0" smtClean="0"/>
              <a:t>information</a:t>
            </a:r>
          </a:p>
          <a:p>
            <a:r>
              <a:rPr lang="en-US" dirty="0" smtClean="0"/>
              <a:t>Show </a:t>
            </a:r>
            <a:r>
              <a:rPr lang="en-US" dirty="0" smtClean="0"/>
              <a:t>queue waiting list</a:t>
            </a:r>
            <a:br>
              <a:rPr lang="en-US" dirty="0" smtClean="0"/>
            </a:b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queue</a:t>
            </a:r>
            <a:endParaRPr lang="en-US" dirty="0"/>
          </a:p>
        </p:txBody>
      </p:sp>
      <p:pic>
        <p:nvPicPr>
          <p:cNvPr id="3074" name="Picture 2"/>
          <p:cNvPicPr>
            <a:picLocks noGrp="1" noChangeAspect="1" noChangeArrowheads="1"/>
          </p:cNvPicPr>
          <p:nvPr>
            <p:ph idx="1"/>
          </p:nvPr>
        </p:nvPicPr>
        <p:blipFill>
          <a:blip r:embed="rId2"/>
          <a:srcRect l="25570" t="26938" r="27997" b="19187"/>
          <a:stretch>
            <a:fillRect/>
          </a:stretch>
        </p:blipFill>
        <p:spPr bwMode="auto">
          <a:xfrm>
            <a:off x="762000" y="1295400"/>
            <a:ext cx="7696200" cy="4800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Pipes</a:t>
            </a:r>
            <a:endParaRPr lang="en-US" dirty="0"/>
          </a:p>
        </p:txBody>
      </p:sp>
      <p:sp>
        <p:nvSpPr>
          <p:cNvPr id="3" name="Content Placeholder 2"/>
          <p:cNvSpPr>
            <a:spLocks noGrp="1"/>
          </p:cNvSpPr>
          <p:nvPr>
            <p:ph idx="1"/>
          </p:nvPr>
        </p:nvSpPr>
        <p:spPr/>
        <p:txBody>
          <a:bodyPr/>
          <a:lstStyle/>
          <a:p>
            <a:r>
              <a:rPr lang="en-US" dirty="0" smtClean="0"/>
              <a:t>A task can write into a pipe and the other task reads the data that comes out of the pipe</a:t>
            </a:r>
            <a:r>
              <a:rPr lang="en-US" dirty="0" smtClean="0"/>
              <a:t>.</a:t>
            </a:r>
          </a:p>
          <a:p>
            <a:r>
              <a:rPr lang="en-US" dirty="0" smtClean="0"/>
              <a:t>Task-to-task </a:t>
            </a:r>
            <a:r>
              <a:rPr lang="en-US" dirty="0" smtClean="0"/>
              <a:t>or ISR-to-task data transfer can take place using pipes</a:t>
            </a:r>
            <a:r>
              <a:rPr lang="en-US" dirty="0" smtClean="0"/>
              <a:t>. Pipes </a:t>
            </a:r>
            <a:r>
              <a:rPr lang="en-US" dirty="0" smtClean="0"/>
              <a:t>can be used for inter-task communication</a:t>
            </a:r>
            <a:r>
              <a:rPr lang="en-US" dirty="0" smtClean="0"/>
              <a:t>.</a:t>
            </a:r>
          </a:p>
          <a:p>
            <a:endParaRPr lang="en-US" dirty="0" smtClean="0"/>
          </a:p>
          <a:p>
            <a:pPr>
              <a:buNone/>
            </a:pPr>
            <a:r>
              <a:rPr lang="en-US" dirty="0" smtClean="0"/>
              <a:t/>
            </a:r>
            <a:br>
              <a:rPr lang="en-US" dirty="0" smtClean="0"/>
            </a:br>
            <a:endParaRPr lang="en-US" dirty="0"/>
          </a:p>
        </p:txBody>
      </p:sp>
      <p:pic>
        <p:nvPicPr>
          <p:cNvPr id="4" name="Picture 2"/>
          <p:cNvPicPr>
            <a:picLocks noChangeAspect="1" noChangeArrowheads="1"/>
          </p:cNvPicPr>
          <p:nvPr/>
        </p:nvPicPr>
        <p:blipFill>
          <a:blip r:embed="rId2"/>
          <a:srcRect l="28218" t="28622" r="29165" b="56226"/>
          <a:stretch>
            <a:fillRect/>
          </a:stretch>
        </p:blipFill>
        <p:spPr bwMode="auto">
          <a:xfrm>
            <a:off x="914400" y="4419600"/>
            <a:ext cx="6858000" cy="1447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Pipes</a:t>
            </a:r>
            <a:endParaRPr lang="en-US" dirty="0"/>
          </a:p>
        </p:txBody>
      </p:sp>
      <p:pic>
        <p:nvPicPr>
          <p:cNvPr id="4099" name="Picture 3"/>
          <p:cNvPicPr>
            <a:picLocks noGrp="1" noChangeAspect="1" noChangeArrowheads="1"/>
          </p:cNvPicPr>
          <p:nvPr>
            <p:ph idx="1"/>
          </p:nvPr>
        </p:nvPicPr>
        <p:blipFill>
          <a:blip r:embed="rId2"/>
          <a:srcRect l="26324" t="28622" r="27709" b="44440"/>
          <a:stretch>
            <a:fillRect/>
          </a:stretch>
        </p:blipFill>
        <p:spPr bwMode="auto">
          <a:xfrm>
            <a:off x="533400" y="1371600"/>
            <a:ext cx="8001000" cy="2514600"/>
          </a:xfrm>
          <a:prstGeom prst="rect">
            <a:avLst/>
          </a:prstGeom>
          <a:noFill/>
          <a:ln w="9525">
            <a:noFill/>
            <a:miter lim="800000"/>
            <a:headEnd/>
            <a:tailEnd/>
          </a:ln>
          <a:effectLst/>
        </p:spPr>
      </p:pic>
      <p:sp>
        <p:nvSpPr>
          <p:cNvPr id="7" name="TextBox 6"/>
          <p:cNvSpPr txBox="1"/>
          <p:nvPr/>
        </p:nvSpPr>
        <p:spPr>
          <a:xfrm>
            <a:off x="609600" y="3886200"/>
            <a:ext cx="8077200" cy="984885"/>
          </a:xfrm>
          <a:prstGeom prst="rect">
            <a:avLst/>
          </a:prstGeom>
          <a:noFill/>
        </p:spPr>
        <p:txBody>
          <a:bodyPr wrap="square" rtlCol="0">
            <a:spAutoFit/>
          </a:bodyPr>
          <a:lstStyle/>
          <a:p>
            <a:r>
              <a:rPr lang="en-US" sz="2000" dirty="0" smtClean="0">
                <a:latin typeface="Times New Roman" pitchFamily="18" charset="0"/>
                <a:cs typeface="Times New Roman" pitchFamily="18" charset="0"/>
              </a:rPr>
              <a:t>In UNIX/LINUX, we use the pipes as shell commands.</a:t>
            </a:r>
            <a:br>
              <a:rPr lang="en-US" sz="2000" dirty="0" smtClean="0">
                <a:latin typeface="Times New Roman" pitchFamily="18" charset="0"/>
                <a:cs typeface="Times New Roman" pitchFamily="18" charset="0"/>
              </a:rPr>
            </a:br>
            <a:r>
              <a:rPr lang="en-US" sz="2000" dirty="0" smtClean="0">
                <a:latin typeface="Times New Roman" pitchFamily="18" charset="0"/>
                <a:cs typeface="Times New Roman" pitchFamily="18" charset="0"/>
              </a:rPr>
              <a:t>Consider the shell command $ cat </a:t>
            </a:r>
            <a:r>
              <a:rPr lang="en-US" sz="2000" dirty="0" err="1" smtClean="0">
                <a:latin typeface="Times New Roman" pitchFamily="18" charset="0"/>
                <a:cs typeface="Times New Roman" pitchFamily="18" charset="0"/>
              </a:rPr>
              <a:t>hello.c</a:t>
            </a:r>
            <a:r>
              <a:rPr lang="en-US" sz="2000" dirty="0" smtClean="0">
                <a:latin typeface="Times New Roman" pitchFamily="18" charset="0"/>
                <a:cs typeface="Times New Roman" pitchFamily="18" charset="0"/>
              </a:rPr>
              <a:t> | more</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Digital </a:t>
            </a:r>
            <a:r>
              <a:rPr lang="en-US" dirty="0" err="1"/>
              <a:t>multimeter</a:t>
            </a:r>
            <a:r>
              <a:rPr lang="en-US" dirty="0"/>
              <a:t> code</a:t>
            </a:r>
          </a:p>
        </p:txBody>
      </p:sp>
      <p:sp>
        <p:nvSpPr>
          <p:cNvPr id="5" name="Content Placeholder 4"/>
          <p:cNvSpPr>
            <a:spLocks noGrp="1"/>
          </p:cNvSpPr>
          <p:nvPr>
            <p:ph idx="1"/>
          </p:nvPr>
        </p:nvSpPr>
        <p:spPr>
          <a:xfrm>
            <a:off x="457200" y="914400"/>
            <a:ext cx="8229600" cy="5943600"/>
          </a:xfrm>
        </p:spPr>
        <p:txBody>
          <a:bodyPr>
            <a:noAutofit/>
          </a:bodyPr>
          <a:lstStyle/>
          <a:p>
            <a:pPr>
              <a:buNone/>
            </a:pPr>
            <a:r>
              <a:rPr lang="en-US" sz="1600" dirty="0">
                <a:latin typeface="Times New Roman" pitchFamily="18" charset="0"/>
                <a:cs typeface="Times New Roman" pitchFamily="18" charset="0"/>
              </a:rPr>
              <a:t>void </a:t>
            </a:r>
            <a:r>
              <a:rPr lang="en-US" sz="1600" dirty="0" err="1">
                <a:latin typeface="Times New Roman" pitchFamily="18" charset="0"/>
                <a:cs typeface="Times New Roman" pitchFamily="18" charset="0"/>
              </a:rPr>
              <a:t>vDigitalMultiMeterMain</a:t>
            </a:r>
            <a:r>
              <a:rPr lang="en-US" sz="1600" dirty="0">
                <a:latin typeface="Times New Roman" pitchFamily="18" charset="0"/>
                <a:cs typeface="Times New Roman" pitchFamily="18" charset="0"/>
              </a:rPr>
              <a:t>(){</a:t>
            </a:r>
          </a:p>
          <a:p>
            <a:pPr>
              <a:buNone/>
            </a:pPr>
            <a:r>
              <a:rPr lang="en-US" sz="1600" dirty="0" err="1">
                <a:latin typeface="Times New Roman" pitchFamily="18" charset="0"/>
                <a:cs typeface="Times New Roman" pitchFamily="18" charset="0"/>
              </a:rPr>
              <a:t>enum</a:t>
            </a:r>
            <a:r>
              <a:rPr lang="en-US" sz="1600" dirty="0">
                <a:latin typeface="Times New Roman" pitchFamily="18" charset="0"/>
                <a:cs typeface="Times New Roman" pitchFamily="18" charset="0"/>
              </a:rPr>
              <a:t> {OHMS1,OHMS10,...VOLTS100) </a:t>
            </a:r>
            <a:r>
              <a:rPr lang="en-US" sz="1600" dirty="0" err="1">
                <a:latin typeface="Times New Roman" pitchFamily="18" charset="0"/>
                <a:cs typeface="Times New Roman" pitchFamily="18" charset="0"/>
              </a:rPr>
              <a:t>eSwitchPosition</a:t>
            </a:r>
            <a:r>
              <a:rPr lang="en-US" sz="1600" dirty="0">
                <a:latin typeface="Times New Roman" pitchFamily="18" charset="0"/>
                <a:cs typeface="Times New Roman" pitchFamily="18" charset="0"/>
              </a:rPr>
              <a:t>;</a:t>
            </a:r>
          </a:p>
          <a:p>
            <a:pPr>
              <a:buNone/>
            </a:pPr>
            <a:r>
              <a:rPr lang="en-US" sz="1600" dirty="0">
                <a:latin typeface="Times New Roman" pitchFamily="18" charset="0"/>
                <a:cs typeface="Times New Roman" pitchFamily="18" charset="0"/>
              </a:rPr>
              <a:t>while (TRUE)</a:t>
            </a:r>
          </a:p>
          <a:p>
            <a:pPr>
              <a:buNone/>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eSwitchPosition</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 !! Read switch position</a:t>
            </a:r>
          </a:p>
          <a:p>
            <a:pPr>
              <a:buNone/>
            </a:pPr>
            <a:r>
              <a:rPr lang="en-US" sz="1600" dirty="0" smtClean="0">
                <a:latin typeface="Times New Roman" pitchFamily="18" charset="0"/>
                <a:cs typeface="Times New Roman" pitchFamily="18" charset="0"/>
              </a:rPr>
              <a:t>             switch </a:t>
            </a:r>
            <a:r>
              <a:rPr lang="en-US" sz="1600" dirty="0">
                <a:latin typeface="Times New Roman" pitchFamily="18" charset="0"/>
                <a:cs typeface="Times New Roman" pitchFamily="18" charset="0"/>
              </a:rPr>
              <a:t>(</a:t>
            </a:r>
            <a:r>
              <a:rPr lang="en-US" sz="1600" dirty="0" err="1">
                <a:latin typeface="Times New Roman" pitchFamily="18" charset="0"/>
                <a:cs typeface="Times New Roman" pitchFamily="18" charset="0"/>
              </a:rPr>
              <a:t>eSwitchPosition</a:t>
            </a:r>
            <a:r>
              <a:rPr lang="en-US" sz="1600" dirty="0">
                <a:latin typeface="Times New Roman" pitchFamily="18" charset="0"/>
                <a:cs typeface="Times New Roman" pitchFamily="18" charset="0"/>
              </a:rPr>
              <a:t>) {</a:t>
            </a:r>
          </a:p>
          <a:p>
            <a:pPr>
              <a:buNone/>
            </a:pPr>
            <a:r>
              <a:rPr lang="en-US" sz="1600" dirty="0" smtClean="0">
                <a:latin typeface="Times New Roman" pitchFamily="18" charset="0"/>
                <a:cs typeface="Times New Roman" pitchFamily="18" charset="0"/>
              </a:rPr>
              <a:t>                         case </a:t>
            </a:r>
            <a:r>
              <a:rPr lang="en-US" sz="1600" dirty="0">
                <a:latin typeface="Times New Roman" pitchFamily="18" charset="0"/>
                <a:cs typeface="Times New Roman" pitchFamily="18" charset="0"/>
              </a:rPr>
              <a:t>OHMS_1:</a:t>
            </a:r>
          </a:p>
          <a:p>
            <a:pPr>
              <a:buNone/>
            </a:pPr>
            <a:r>
              <a:rPr lang="en-US" sz="1600" dirty="0" smtClean="0">
                <a:latin typeface="Times New Roman" pitchFamily="18" charset="0"/>
                <a:cs typeface="Times New Roman" pitchFamily="18" charset="0"/>
              </a:rPr>
              <a:t>                         !! </a:t>
            </a:r>
            <a:r>
              <a:rPr lang="en-US" sz="1600" dirty="0">
                <a:latin typeface="Times New Roman" pitchFamily="18" charset="0"/>
                <a:cs typeface="Times New Roman" pitchFamily="18" charset="0"/>
              </a:rPr>
              <a:t>Read hardware to measure ohms</a:t>
            </a:r>
          </a:p>
          <a:p>
            <a:pPr>
              <a:buNone/>
            </a:pPr>
            <a:r>
              <a:rPr lang="en-US" sz="1600" dirty="0" smtClean="0">
                <a:latin typeface="Times New Roman" pitchFamily="18" charset="0"/>
                <a:cs typeface="Times New Roman" pitchFamily="18" charset="0"/>
              </a:rPr>
              <a:t>                         break</a:t>
            </a:r>
            <a:r>
              <a:rPr lang="en-US" sz="1600" dirty="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case </a:t>
            </a:r>
            <a:r>
              <a:rPr lang="en-US" sz="1600" dirty="0">
                <a:latin typeface="Times New Roman" pitchFamily="18" charset="0"/>
                <a:cs typeface="Times New Roman" pitchFamily="18" charset="0"/>
              </a:rPr>
              <a:t>OHMS_10:</a:t>
            </a:r>
          </a:p>
          <a:p>
            <a:pPr>
              <a:buNone/>
            </a:pPr>
            <a:r>
              <a:rPr lang="en-US" sz="1600" dirty="0" smtClean="0">
                <a:latin typeface="Times New Roman" pitchFamily="18" charset="0"/>
                <a:cs typeface="Times New Roman" pitchFamily="18" charset="0"/>
              </a:rPr>
              <a:t>                         !! </a:t>
            </a:r>
            <a:r>
              <a:rPr lang="en-US" sz="1600" dirty="0">
                <a:latin typeface="Times New Roman" pitchFamily="18" charset="0"/>
                <a:cs typeface="Times New Roman" pitchFamily="18" charset="0"/>
              </a:rPr>
              <a:t>Read hardware to measure ohms</a:t>
            </a:r>
          </a:p>
          <a:p>
            <a:pPr>
              <a:buNone/>
            </a:pPr>
            <a:r>
              <a:rPr lang="en-US" sz="1600" dirty="0" smtClean="0">
                <a:latin typeface="Times New Roman" pitchFamily="18" charset="0"/>
                <a:cs typeface="Times New Roman" pitchFamily="18" charset="0"/>
              </a:rPr>
              <a:t>                         break</a:t>
            </a:r>
            <a:r>
              <a:rPr lang="en-US" sz="1600" dirty="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                        case </a:t>
            </a:r>
            <a:r>
              <a:rPr lang="en-US" sz="1600" dirty="0">
                <a:latin typeface="Times New Roman" pitchFamily="18" charset="0"/>
                <a:cs typeface="Times New Roman" pitchFamily="18" charset="0"/>
              </a:rPr>
              <a:t>VOLTS_100:</a:t>
            </a:r>
          </a:p>
          <a:p>
            <a:pPr>
              <a:buNone/>
            </a:pPr>
            <a:r>
              <a:rPr lang="en-US" sz="1600" dirty="0" smtClean="0">
                <a:latin typeface="Times New Roman" pitchFamily="18" charset="0"/>
                <a:cs typeface="Times New Roman" pitchFamily="18" charset="0"/>
              </a:rPr>
              <a:t>                       !! </a:t>
            </a:r>
            <a:r>
              <a:rPr lang="en-US" sz="1600" dirty="0">
                <a:latin typeface="Times New Roman" pitchFamily="18" charset="0"/>
                <a:cs typeface="Times New Roman" pitchFamily="18" charset="0"/>
              </a:rPr>
              <a:t>Read hardware to measure volts</a:t>
            </a:r>
          </a:p>
          <a:p>
            <a:pPr>
              <a:buNone/>
            </a:pPr>
            <a:r>
              <a:rPr lang="en-US" sz="1600" dirty="0" smtClean="0">
                <a:latin typeface="Times New Roman" pitchFamily="18" charset="0"/>
                <a:cs typeface="Times New Roman" pitchFamily="18" charset="0"/>
              </a:rPr>
              <a:t>                        break</a:t>
            </a:r>
            <a:r>
              <a:rPr lang="en-US" sz="1600" dirty="0">
                <a:latin typeface="Times New Roman" pitchFamily="18" charset="0"/>
                <a:cs typeface="Times New Roman" pitchFamily="18" charset="0"/>
              </a:rPr>
              <a:t>;</a:t>
            </a:r>
          </a:p>
          <a:p>
            <a:pPr>
              <a:buNone/>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a:buNone/>
            </a:pPr>
            <a:r>
              <a:rPr lang="en-US" sz="1600" dirty="0" smtClean="0">
                <a:latin typeface="Times New Roman" pitchFamily="18" charset="0"/>
                <a:cs typeface="Times New Roman" pitchFamily="18" charset="0"/>
              </a:rPr>
              <a:t>                       !! </a:t>
            </a:r>
            <a:r>
              <a:rPr lang="en-US" sz="1600" dirty="0">
                <a:latin typeface="Times New Roman" pitchFamily="18" charset="0"/>
                <a:cs typeface="Times New Roman" pitchFamily="18" charset="0"/>
              </a:rPr>
              <a:t>Write result to display</a:t>
            </a:r>
          </a:p>
          <a:p>
            <a:pPr>
              <a:buNone/>
            </a:pPr>
            <a:r>
              <a:rPr lang="en-US" sz="1600" dirty="0"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a:buNone/>
            </a:pPr>
            <a:r>
              <a:rPr lang="en-US" sz="1600" dirty="0">
                <a:latin typeface="Times New Roman" pitchFamily="18" charset="0"/>
                <a:cs typeface="Times New Roman" pitchFamily="18" charset="0"/>
              </a:rPr>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Registers</a:t>
            </a:r>
            <a:endParaRPr lang="en-US" dirty="0"/>
          </a:p>
        </p:txBody>
      </p:sp>
      <p:pic>
        <p:nvPicPr>
          <p:cNvPr id="5122" name="Picture 2"/>
          <p:cNvPicPr>
            <a:picLocks noGrp="1" noChangeAspect="1" noChangeArrowheads="1"/>
          </p:cNvPicPr>
          <p:nvPr>
            <p:ph idx="1"/>
          </p:nvPr>
        </p:nvPicPr>
        <p:blipFill>
          <a:blip r:embed="rId2"/>
          <a:srcRect l="27271" t="28622" r="27271" b="54542"/>
          <a:stretch>
            <a:fillRect/>
          </a:stretch>
        </p:blipFill>
        <p:spPr bwMode="auto">
          <a:xfrm>
            <a:off x="838200" y="1524000"/>
            <a:ext cx="7696200" cy="2133600"/>
          </a:xfrm>
          <a:prstGeom prst="rect">
            <a:avLst/>
          </a:prstGeom>
          <a:noFill/>
          <a:ln w="9525">
            <a:noFill/>
            <a:miter lim="800000"/>
            <a:headEnd/>
            <a:tailEnd/>
          </a:ln>
          <a:effectLst/>
        </p:spPr>
      </p:pic>
      <p:sp>
        <p:nvSpPr>
          <p:cNvPr id="5" name="TextBox 4"/>
          <p:cNvSpPr txBox="1"/>
          <p:nvPr/>
        </p:nvSpPr>
        <p:spPr>
          <a:xfrm>
            <a:off x="685800" y="3810000"/>
            <a:ext cx="8686800" cy="1200329"/>
          </a:xfrm>
          <a:prstGeom prst="rect">
            <a:avLst/>
          </a:prstGeom>
          <a:noFill/>
        </p:spPr>
        <p:txBody>
          <a:bodyPr wrap="square" rtlCol="0">
            <a:spAutoFit/>
          </a:bodyPr>
          <a:lstStyle/>
          <a:p>
            <a:r>
              <a:rPr lang="en-US" dirty="0" smtClean="0"/>
              <a:t>A task have an event register in which the bits correspond to different events</a:t>
            </a:r>
            <a:r>
              <a:rPr lang="en-US" dirty="0" smtClean="0"/>
              <a:t>.</a:t>
            </a:r>
          </a:p>
          <a:p>
            <a:r>
              <a:rPr lang="en-US" dirty="0" smtClean="0"/>
              <a:t>Each </a:t>
            </a:r>
            <a:r>
              <a:rPr lang="en-US" dirty="0" smtClean="0"/>
              <a:t>bit in an event register can be used to obtain the status of an </a:t>
            </a:r>
            <a:r>
              <a:rPr lang="en-US" dirty="0" err="1" smtClean="0"/>
              <a:t>event.Each</a:t>
            </a:r>
            <a:r>
              <a:rPr lang="en-US" dirty="0" smtClean="0"/>
              <a:t> </a:t>
            </a:r>
            <a:endParaRPr lang="en-US" dirty="0" smtClean="0"/>
          </a:p>
          <a:p>
            <a:r>
              <a:rPr lang="en-US" dirty="0" smtClean="0"/>
              <a:t>of </a:t>
            </a:r>
            <a:r>
              <a:rPr lang="en-US" dirty="0" smtClean="0"/>
              <a:t>the bits in the event register is an event flag.</a:t>
            </a:r>
            <a:br>
              <a:rPr lang="en-US" dirty="0" smtClean="0"/>
            </a:br>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Signals</a:t>
            </a:r>
            <a:endParaRPr lang="en-US" dirty="0"/>
          </a:p>
        </p:txBody>
      </p:sp>
      <p:sp>
        <p:nvSpPr>
          <p:cNvPr id="3" name="Content Placeholder 2"/>
          <p:cNvSpPr>
            <a:spLocks noGrp="1"/>
          </p:cNvSpPr>
          <p:nvPr>
            <p:ph idx="1"/>
          </p:nvPr>
        </p:nvSpPr>
        <p:spPr/>
        <p:txBody>
          <a:bodyPr/>
          <a:lstStyle/>
          <a:p>
            <a:r>
              <a:rPr lang="en-US" dirty="0" smtClean="0"/>
              <a:t>Signals </a:t>
            </a:r>
            <a:r>
              <a:rPr lang="en-US" dirty="0" smtClean="0"/>
              <a:t>can be passed to indicate an event</a:t>
            </a:r>
            <a:br>
              <a:rPr lang="en-US" dirty="0" smtClean="0"/>
            </a:br>
            <a:r>
              <a:rPr lang="en-US" dirty="0" smtClean="0"/>
              <a:t>Many RTOS do not support it then and their use is discouraged</a:t>
            </a:r>
            <a:r>
              <a:rPr lang="en-US" dirty="0" smtClean="0"/>
              <a:t>.</a:t>
            </a:r>
          </a:p>
          <a:p>
            <a:r>
              <a:rPr lang="en-US" dirty="0" smtClean="0"/>
              <a:t>In </a:t>
            </a:r>
            <a:r>
              <a:rPr lang="en-US" dirty="0" smtClean="0"/>
              <a:t>shell commands, the signals are sent to kill a process. Consider the </a:t>
            </a:r>
            <a:r>
              <a:rPr lang="en-US" dirty="0" smtClean="0"/>
              <a:t>command $kill</a:t>
            </a:r>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Timers</a:t>
            </a:r>
            <a:endParaRPr lang="en-US" dirty="0"/>
          </a:p>
        </p:txBody>
      </p:sp>
      <p:sp>
        <p:nvSpPr>
          <p:cNvPr id="3" name="Content Placeholder 2"/>
          <p:cNvSpPr>
            <a:spLocks noGrp="1"/>
          </p:cNvSpPr>
          <p:nvPr>
            <p:ph idx="1"/>
          </p:nvPr>
        </p:nvSpPr>
        <p:spPr/>
        <p:txBody>
          <a:bodyPr>
            <a:normAutofit fontScale="92500" lnSpcReduction="10000"/>
          </a:bodyPr>
          <a:lstStyle/>
          <a:p>
            <a:pPr>
              <a:buNone/>
            </a:pPr>
            <a:r>
              <a:rPr lang="en-US" b="1" dirty="0" smtClean="0"/>
              <a:t>    </a:t>
            </a:r>
            <a:r>
              <a:rPr lang="en-US" sz="2600" dirty="0" smtClean="0">
                <a:latin typeface="Times New Roman" pitchFamily="18" charset="0"/>
                <a:cs typeface="Times New Roman" pitchFamily="18" charset="0"/>
              </a:rPr>
              <a:t>Timers </a:t>
            </a:r>
            <a:r>
              <a:rPr lang="en-US" sz="2600" dirty="0" smtClean="0">
                <a:latin typeface="Times New Roman" pitchFamily="18" charset="0"/>
                <a:cs typeface="Times New Roman" pitchFamily="18" charset="0"/>
              </a:rPr>
              <a:t>are used to measure the elapsed time of events.</a:t>
            </a:r>
            <a:br>
              <a:rPr lang="en-US" sz="2600" dirty="0" smtClean="0">
                <a:latin typeface="Times New Roman" pitchFamily="18" charset="0"/>
                <a:cs typeface="Times New Roman" pitchFamily="18" charset="0"/>
              </a:rPr>
            </a:br>
            <a:r>
              <a:rPr lang="en-US" sz="2600" dirty="0" smtClean="0">
                <a:latin typeface="Times New Roman" pitchFamily="18" charset="0"/>
                <a:cs typeface="Times New Roman" pitchFamily="18" charset="0"/>
              </a:rPr>
              <a:t>The kernel has to keep track of different times</a:t>
            </a:r>
            <a:r>
              <a:rPr lang="en-US" sz="2600" dirty="0" smtClean="0">
                <a:latin typeface="Times New Roman" pitchFamily="18" charset="0"/>
                <a:cs typeface="Times New Roman" pitchFamily="18" charset="0"/>
              </a:rPr>
              <a:t>:</a:t>
            </a:r>
          </a:p>
          <a:p>
            <a:pPr>
              <a:buNone/>
            </a:pPr>
            <a:r>
              <a:rPr lang="en-US" sz="2600" dirty="0" smtClean="0">
                <a:latin typeface="Times New Roman" pitchFamily="18" charset="0"/>
                <a:cs typeface="Times New Roman" pitchFamily="18" charset="0"/>
              </a:rPr>
              <a:t>A </a:t>
            </a:r>
            <a:r>
              <a:rPr lang="en-US" sz="2600" dirty="0" smtClean="0">
                <a:latin typeface="Times New Roman" pitchFamily="18" charset="0"/>
                <a:cs typeface="Times New Roman" pitchFamily="18" charset="0"/>
              </a:rPr>
              <a:t>particular task may need to be executed periodically. A timer is used to keep track of the periodicity</a:t>
            </a:r>
            <a:r>
              <a:rPr lang="en-US" sz="2600" dirty="0" smtClean="0">
                <a:latin typeface="Times New Roman" pitchFamily="18" charset="0"/>
                <a:cs typeface="Times New Roman" pitchFamily="18" charset="0"/>
              </a:rPr>
              <a:t>.</a:t>
            </a:r>
          </a:p>
          <a:p>
            <a:pPr>
              <a:buNone/>
            </a:pPr>
            <a:r>
              <a:rPr lang="en-US" sz="2600" dirty="0" smtClean="0">
                <a:latin typeface="Times New Roman" pitchFamily="18" charset="0"/>
                <a:cs typeface="Times New Roman" pitchFamily="18" charset="0"/>
              </a:rPr>
              <a:t>A </a:t>
            </a:r>
            <a:r>
              <a:rPr lang="en-US" sz="2600" dirty="0" smtClean="0">
                <a:latin typeface="Times New Roman" pitchFamily="18" charset="0"/>
                <a:cs typeface="Times New Roman" pitchFamily="18" charset="0"/>
              </a:rPr>
              <a:t>task may be waiting in a queue for an event to occur</a:t>
            </a:r>
            <a:r>
              <a:rPr lang="en-US" sz="2600" dirty="0" smtClean="0">
                <a:latin typeface="Times New Roman" pitchFamily="18" charset="0"/>
                <a:cs typeface="Times New Roman" pitchFamily="18" charset="0"/>
              </a:rPr>
              <a:t>.</a:t>
            </a:r>
          </a:p>
          <a:p>
            <a:pPr>
              <a:buNone/>
            </a:pP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If the event does not occur for a specified time, it has to take the appropriate action</a:t>
            </a:r>
            <a:r>
              <a:rPr lang="en-US" sz="2600" dirty="0" smtClean="0">
                <a:latin typeface="Times New Roman" pitchFamily="18" charset="0"/>
                <a:cs typeface="Times New Roman" pitchFamily="18" charset="0"/>
              </a:rPr>
              <a:t>.</a:t>
            </a:r>
          </a:p>
          <a:p>
            <a:pPr>
              <a:buNone/>
            </a:pPr>
            <a:r>
              <a:rPr lang="en-US" sz="2600" dirty="0" smtClean="0">
                <a:latin typeface="Times New Roman" pitchFamily="18" charset="0"/>
                <a:cs typeface="Times New Roman" pitchFamily="18" charset="0"/>
              </a:rPr>
              <a:t>A </a:t>
            </a:r>
            <a:r>
              <a:rPr lang="en-US" sz="2600" dirty="0" smtClean="0">
                <a:latin typeface="Times New Roman" pitchFamily="18" charset="0"/>
                <a:cs typeface="Times New Roman" pitchFamily="18" charset="0"/>
              </a:rPr>
              <a:t>task may be waiting in a queue for a shared resource. If the resource is not available for a specified time, an appropriate action has to be taken</a:t>
            </a:r>
            <a:r>
              <a:rPr lang="en-US" sz="2600" dirty="0" smtClean="0">
                <a:latin typeface="Times New Roman" pitchFamily="18" charset="0"/>
                <a:cs typeface="Times New Roman" pitchFamily="18" charset="0"/>
              </a:rPr>
              <a:t>.</a:t>
            </a:r>
          </a:p>
          <a:p>
            <a:pPr>
              <a:buNone/>
            </a:pPr>
            <a:r>
              <a:rPr lang="en-US" sz="2600" dirty="0" smtClean="0">
                <a:latin typeface="Times New Roman" pitchFamily="18" charset="0"/>
                <a:cs typeface="Times New Roman" pitchFamily="18" charset="0"/>
              </a:rPr>
              <a:t>Timer </a:t>
            </a:r>
            <a:r>
              <a:rPr lang="en-US" sz="2600" dirty="0" smtClean="0">
                <a:latin typeface="Times New Roman" pitchFamily="18" charset="0"/>
                <a:cs typeface="Times New Roman" pitchFamily="18" charset="0"/>
              </a:rPr>
              <a:t>management function calls</a:t>
            </a:r>
            <a:r>
              <a:rPr lang="en-US" sz="2600" dirty="0" smtClean="0">
                <a:latin typeface="Times New Roman" pitchFamily="18" charset="0"/>
                <a:cs typeface="Times New Roman" pitchFamily="18" charset="0"/>
              </a:rPr>
              <a:t>: Get time Set time </a:t>
            </a:r>
            <a:r>
              <a:rPr lang="en-US" sz="2600" dirty="0" err="1" smtClean="0">
                <a:latin typeface="Times New Roman" pitchFamily="18" charset="0"/>
                <a:cs typeface="Times New Roman" pitchFamily="18" charset="0"/>
              </a:rPr>
              <a:t>TimeReset</a:t>
            </a:r>
            <a:r>
              <a:rPr lang="en-US" sz="2600" dirty="0" smtClean="0">
                <a:latin typeface="Times New Roman" pitchFamily="18" charset="0"/>
                <a:cs typeface="Times New Roman" pitchFamily="18" charset="0"/>
              </a:rPr>
              <a:t> </a:t>
            </a:r>
            <a:r>
              <a:rPr lang="en-US" sz="2600" dirty="0" smtClean="0">
                <a:latin typeface="Times New Roman" pitchFamily="18" charset="0"/>
                <a:cs typeface="Times New Roman" pitchFamily="18" charset="0"/>
              </a:rPr>
              <a:t>timer</a:t>
            </a:r>
            <a:endParaRPr lang="en-US" sz="2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round robin</a:t>
            </a:r>
          </a:p>
        </p:txBody>
      </p:sp>
      <p:sp>
        <p:nvSpPr>
          <p:cNvPr id="3" name="Content Placeholder 2"/>
          <p:cNvSpPr>
            <a:spLocks noGrp="1"/>
          </p:cNvSpPr>
          <p:nvPr>
            <p:ph idx="1"/>
          </p:nvPr>
        </p:nvSpPr>
        <p:spPr/>
        <p:txBody>
          <a:bodyPr>
            <a:normAutofit fontScale="77500" lnSpcReduction="20000"/>
          </a:bodyPr>
          <a:lstStyle/>
          <a:p>
            <a:pPr>
              <a:buNone/>
            </a:pPr>
            <a:r>
              <a:rPr lang="en-US" dirty="0"/>
              <a:t>• Round-robin architecture has only one advantage over other</a:t>
            </a:r>
          </a:p>
          <a:p>
            <a:pPr>
              <a:buNone/>
            </a:pPr>
            <a:r>
              <a:rPr lang="en-US" dirty="0"/>
              <a:t>architectures: simplicity</a:t>
            </a:r>
            <a:r>
              <a:rPr lang="en-US" dirty="0" smtClean="0"/>
              <a:t>!</a:t>
            </a:r>
          </a:p>
          <a:p>
            <a:pPr>
              <a:buNone/>
            </a:pPr>
            <a:endParaRPr lang="en-US" dirty="0"/>
          </a:p>
          <a:p>
            <a:pPr>
              <a:buNone/>
            </a:pPr>
            <a:r>
              <a:rPr lang="en-US" dirty="0"/>
              <a:t>• It has some problems that make it inadequate for many systems:</a:t>
            </a:r>
          </a:p>
          <a:p>
            <a:pPr>
              <a:buNone/>
            </a:pPr>
            <a:r>
              <a:rPr lang="en-US" dirty="0" smtClean="0"/>
              <a:t>     1</a:t>
            </a:r>
            <a:r>
              <a:rPr lang="en-US" dirty="0"/>
              <a:t>. If any one device needs response in a limited time, the </a:t>
            </a:r>
            <a:r>
              <a:rPr lang="en-US" dirty="0" smtClean="0"/>
              <a:t>system may </a:t>
            </a:r>
            <a:r>
              <a:rPr lang="en-US" dirty="0"/>
              <a:t>not work.</a:t>
            </a:r>
          </a:p>
          <a:p>
            <a:pPr>
              <a:buNone/>
            </a:pPr>
            <a:r>
              <a:rPr lang="en-US" dirty="0" smtClean="0"/>
              <a:t>     2</a:t>
            </a:r>
            <a:r>
              <a:rPr lang="en-US" dirty="0"/>
              <a:t>. The system can respond really </a:t>
            </a:r>
            <a:r>
              <a:rPr lang="en-US" dirty="0" smtClean="0"/>
              <a:t>slow.</a:t>
            </a:r>
            <a:endParaRPr lang="en-US" dirty="0"/>
          </a:p>
          <a:p>
            <a:pPr>
              <a:buNone/>
            </a:pPr>
            <a:r>
              <a:rPr lang="en-US" dirty="0" smtClean="0"/>
              <a:t>     3</a:t>
            </a:r>
            <a:r>
              <a:rPr lang="en-US" dirty="0"/>
              <a:t>. The architecture is very susceptible to code changes</a:t>
            </a:r>
            <a:r>
              <a:rPr lang="en-US" dirty="0" smtClean="0"/>
              <a:t>.</a:t>
            </a:r>
          </a:p>
          <a:p>
            <a:pPr>
              <a:buNone/>
            </a:pPr>
            <a:endParaRPr lang="en-US" dirty="0"/>
          </a:p>
          <a:p>
            <a:pPr>
              <a:buNone/>
            </a:pPr>
            <a:r>
              <a:rPr lang="en-US" dirty="0"/>
              <a:t>• Because of these shortcomings, a round-robin architecture </a:t>
            </a:r>
            <a:r>
              <a:rPr lang="en-US" dirty="0" smtClean="0"/>
              <a:t>is probably </a:t>
            </a:r>
            <a:r>
              <a:rPr lang="en-US" dirty="0"/>
              <a:t>suitable only for very simple devices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1097</TotalTime>
  <Words>3997</Words>
  <Application>Microsoft Office PowerPoint</Application>
  <PresentationFormat>On-screen Show (4:3)</PresentationFormat>
  <Paragraphs>526</Paragraphs>
  <Slides>82</Slides>
  <Notes>2</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Survey of software architectures </vt:lpstr>
      <vt:lpstr>Survey of software architectures</vt:lpstr>
      <vt:lpstr>Round robin</vt:lpstr>
      <vt:lpstr>Round robin</vt:lpstr>
      <vt:lpstr>Round robin</vt:lpstr>
      <vt:lpstr>Round robin usage example</vt:lpstr>
      <vt:lpstr>Round robin inside a digital multimeter</vt:lpstr>
      <vt:lpstr>Digital multimeter code</vt:lpstr>
      <vt:lpstr>Problems with round robin</vt:lpstr>
      <vt:lpstr>Problems with round robin</vt:lpstr>
      <vt:lpstr>Round robin with interrupts</vt:lpstr>
      <vt:lpstr>Round robin with interrupts</vt:lpstr>
      <vt:lpstr>Round robin with interrupts</vt:lpstr>
      <vt:lpstr>Comparing round robin with interrupts and without interrupts</vt:lpstr>
      <vt:lpstr>Round robin with interrupts example</vt:lpstr>
      <vt:lpstr>Round robin with interrupts example</vt:lpstr>
      <vt:lpstr>Round robin with interrupts</vt:lpstr>
      <vt:lpstr>Function-Queue-Scheduling</vt:lpstr>
      <vt:lpstr>Function-Queue-Scheduling</vt:lpstr>
      <vt:lpstr>Function-Queue-Scheduling</vt:lpstr>
      <vt:lpstr>Function-Queue-Scheduling</vt:lpstr>
      <vt:lpstr>Real Time Operating System </vt:lpstr>
      <vt:lpstr>Real Time Operating System </vt:lpstr>
      <vt:lpstr>Real Time Operating System </vt:lpstr>
      <vt:lpstr>Real Time Operating System </vt:lpstr>
      <vt:lpstr>Type of Real Time Operating System </vt:lpstr>
      <vt:lpstr>Type of Real Time Operating System </vt:lpstr>
      <vt:lpstr>Type of Real Time Operating System </vt:lpstr>
      <vt:lpstr>Type of Real Time Operating System </vt:lpstr>
      <vt:lpstr>Structure of RTOS</vt:lpstr>
      <vt:lpstr>Structure of RTOS</vt:lpstr>
      <vt:lpstr>Characteristics of RTOS</vt:lpstr>
      <vt:lpstr>Structure Of Monolithic and Microkernel</vt:lpstr>
      <vt:lpstr>Difference between Monolithic and Microkernel</vt:lpstr>
      <vt:lpstr>Features of RTOS’s</vt:lpstr>
      <vt:lpstr>Introduction To Task</vt:lpstr>
      <vt:lpstr>Tasks and Task Scheduler</vt:lpstr>
      <vt:lpstr> </vt:lpstr>
      <vt:lpstr>Task States</vt:lpstr>
      <vt:lpstr>Task State</vt:lpstr>
      <vt:lpstr>Task Operation</vt:lpstr>
      <vt:lpstr>Context Switching and Scheduling Algorithms</vt:lpstr>
      <vt:lpstr>Task Scheduling</vt:lpstr>
      <vt:lpstr>Scheduling Algorithms</vt:lpstr>
      <vt:lpstr>Scheduling in RTOS</vt:lpstr>
      <vt:lpstr>Scheduling Algorithms</vt:lpstr>
      <vt:lpstr>Scheduling Algorithms</vt:lpstr>
      <vt:lpstr>Example of Task scheduling (RR)</vt:lpstr>
      <vt:lpstr>Scheduling Algorithms</vt:lpstr>
      <vt:lpstr>Scheduling Algorithms</vt:lpstr>
      <vt:lpstr>Scheduling Algorithms in RTOS (contd)</vt:lpstr>
      <vt:lpstr>Scheduling Algorithms in RTOS (contd)</vt:lpstr>
      <vt:lpstr>Scheduling Algorithms in RTOS (contd)</vt:lpstr>
      <vt:lpstr>Priority Scheduling </vt:lpstr>
      <vt:lpstr>Task Synchronization</vt:lpstr>
      <vt:lpstr>Semaphores</vt:lpstr>
      <vt:lpstr>Semaphores (cont.)</vt:lpstr>
      <vt:lpstr>Semaphore Operations</vt:lpstr>
      <vt:lpstr>Semaphore Operations (cont.)</vt:lpstr>
      <vt:lpstr>Semaphore Example</vt:lpstr>
      <vt:lpstr>Applications of Binary Semaphores</vt:lpstr>
      <vt:lpstr>Sharing I/O Devices </vt:lpstr>
      <vt:lpstr>Sharing I/O Device (cont.)</vt:lpstr>
      <vt:lpstr>Encapsulating a Semaphore</vt:lpstr>
      <vt:lpstr>Encapsulating a Semaphore (cont.)</vt:lpstr>
      <vt:lpstr>Applications of Counting Semaphores</vt:lpstr>
      <vt:lpstr> Semaphores</vt:lpstr>
      <vt:lpstr> Semaphores</vt:lpstr>
      <vt:lpstr> Semaphores</vt:lpstr>
      <vt:lpstr>MUTEX</vt:lpstr>
      <vt:lpstr>MUTEX (Contd…) The mutex is a special binary semaphore.</vt:lpstr>
      <vt:lpstr>Mailboxes</vt:lpstr>
      <vt:lpstr>Mailboxes (Contd…)</vt:lpstr>
      <vt:lpstr>Message queue</vt:lpstr>
      <vt:lpstr>Message queue</vt:lpstr>
      <vt:lpstr>Message queue</vt:lpstr>
      <vt:lpstr>Message queue</vt:lpstr>
      <vt:lpstr>Pipes</vt:lpstr>
      <vt:lpstr>Pipes</vt:lpstr>
      <vt:lpstr>Event Registers</vt:lpstr>
      <vt:lpstr>Signals</vt:lpstr>
      <vt:lpstr>Timers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of software architectures</dc:title>
  <dc:creator>User</dc:creator>
  <cp:lastModifiedBy>Windows User</cp:lastModifiedBy>
  <cp:revision>109</cp:revision>
  <dcterms:created xsi:type="dcterms:W3CDTF">2019-08-28T06:03:54Z</dcterms:created>
  <dcterms:modified xsi:type="dcterms:W3CDTF">2019-09-20T19:54:38Z</dcterms:modified>
</cp:coreProperties>
</file>